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50"/>
  </p:notesMasterIdLst>
  <p:handoutMasterIdLst>
    <p:handoutMasterId r:id="rId51"/>
  </p:handoutMasterIdLst>
  <p:sldIdLst>
    <p:sldId id="280" r:id="rId5"/>
    <p:sldId id="273" r:id="rId6"/>
    <p:sldId id="314" r:id="rId7"/>
    <p:sldId id="286" r:id="rId8"/>
    <p:sldId id="315" r:id="rId9"/>
    <p:sldId id="316" r:id="rId10"/>
    <p:sldId id="317" r:id="rId11"/>
    <p:sldId id="318" r:id="rId12"/>
    <p:sldId id="320" r:id="rId13"/>
    <p:sldId id="300" r:id="rId14"/>
    <p:sldId id="342" r:id="rId15"/>
    <p:sldId id="344" r:id="rId16"/>
    <p:sldId id="345" r:id="rId17"/>
    <p:sldId id="337" r:id="rId18"/>
    <p:sldId id="289" r:id="rId19"/>
    <p:sldId id="346" r:id="rId20"/>
    <p:sldId id="292" r:id="rId21"/>
    <p:sldId id="290" r:id="rId22"/>
    <p:sldId id="321" r:id="rId23"/>
    <p:sldId id="336" r:id="rId24"/>
    <p:sldId id="291" r:id="rId25"/>
    <p:sldId id="294" r:id="rId26"/>
    <p:sldId id="295" r:id="rId27"/>
    <p:sldId id="296" r:id="rId28"/>
    <p:sldId id="326" r:id="rId29"/>
    <p:sldId id="306" r:id="rId30"/>
    <p:sldId id="308" r:id="rId31"/>
    <p:sldId id="313" r:id="rId32"/>
    <p:sldId id="335" r:id="rId33"/>
    <p:sldId id="334" r:id="rId34"/>
    <p:sldId id="323" r:id="rId35"/>
    <p:sldId id="324" r:id="rId36"/>
    <p:sldId id="325" r:id="rId37"/>
    <p:sldId id="333" r:id="rId38"/>
    <p:sldId id="327" r:id="rId39"/>
    <p:sldId id="328" r:id="rId40"/>
    <p:sldId id="329" r:id="rId41"/>
    <p:sldId id="330" r:id="rId42"/>
    <p:sldId id="331" r:id="rId43"/>
    <p:sldId id="332" r:id="rId44"/>
    <p:sldId id="319" r:id="rId45"/>
    <p:sldId id="338" r:id="rId46"/>
    <p:sldId id="339" r:id="rId47"/>
    <p:sldId id="322" r:id="rId48"/>
    <p:sldId id="34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87175F"/>
    <a:srgbClr val="EEC621"/>
    <a:srgbClr val="E58C09"/>
    <a:srgbClr val="43467B"/>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F8CE5A-9ED6-4AAA-B9FC-08E9910821B5}" v="77" dt="2022-04-28T21:55:35.564"/>
    <p1510:client id="{2DDABABB-9337-4A6B-8722-59D620EB3A64}" v="1" dt="2022-04-28T22:46:21.484"/>
  </p1510:revLst>
</p1510:revInfo>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5034" autoAdjust="0"/>
  </p:normalViewPr>
  <p:slideViewPr>
    <p:cSldViewPr>
      <p:cViewPr varScale="1">
        <p:scale>
          <a:sx n="65" d="100"/>
          <a:sy n="65" d="100"/>
        </p:scale>
        <p:origin x="735" y="54"/>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6245"/>
    </p:cViewPr>
  </p:sorterViewPr>
  <p:notesViewPr>
    <p:cSldViewPr>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Bhuta" userId="f54795bd60d3dffa" providerId="LiveId" clId="{2DDABABB-9337-4A6B-8722-59D620EB3A64}"/>
    <pc:docChg chg="modSld">
      <pc:chgData name="Harsh Bhuta" userId="f54795bd60d3dffa" providerId="LiveId" clId="{2DDABABB-9337-4A6B-8722-59D620EB3A64}" dt="2022-04-28T22:48:41.723" v="9" actId="20577"/>
      <pc:docMkLst>
        <pc:docMk/>
      </pc:docMkLst>
      <pc:sldChg chg="modSp mod">
        <pc:chgData name="Harsh Bhuta" userId="f54795bd60d3dffa" providerId="LiveId" clId="{2DDABABB-9337-4A6B-8722-59D620EB3A64}" dt="2022-04-28T22:48:41.723" v="9" actId="20577"/>
        <pc:sldMkLst>
          <pc:docMk/>
          <pc:sldMk cId="2500734759" sldId="313"/>
        </pc:sldMkLst>
        <pc:spChg chg="mod">
          <ac:chgData name="Harsh Bhuta" userId="f54795bd60d3dffa" providerId="LiveId" clId="{2DDABABB-9337-4A6B-8722-59D620EB3A64}" dt="2022-04-28T22:48:41.723" v="9" actId="20577"/>
          <ac:spMkLst>
            <pc:docMk/>
            <pc:sldMk cId="2500734759" sldId="313"/>
            <ac:spMk id="2" creationId="{30EF6B48-7539-D5A8-617B-37538014BB3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5/26/2022</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5/26/2022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524746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90059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130018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1307207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3594184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14</a:t>
            </a:fld>
            <a:endParaRPr lang="en-US" noProof="0" dirty="0"/>
          </a:p>
        </p:txBody>
      </p:sp>
    </p:spTree>
    <p:extLst>
      <p:ext uri="{BB962C8B-B14F-4D97-AF65-F5344CB8AC3E}">
        <p14:creationId xmlns:p14="http://schemas.microsoft.com/office/powerpoint/2010/main" val="4128545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15</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16</a:t>
            </a:fld>
            <a:endParaRPr lang="en-US" noProof="0" dirty="0"/>
          </a:p>
        </p:txBody>
      </p:sp>
    </p:spTree>
    <p:extLst>
      <p:ext uri="{BB962C8B-B14F-4D97-AF65-F5344CB8AC3E}">
        <p14:creationId xmlns:p14="http://schemas.microsoft.com/office/powerpoint/2010/main" val="631477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17</a:t>
            </a:fld>
            <a:endParaRPr lang="en-US" noProof="0" dirty="0"/>
          </a:p>
        </p:txBody>
      </p:sp>
    </p:spTree>
    <p:extLst>
      <p:ext uri="{BB962C8B-B14F-4D97-AF65-F5344CB8AC3E}">
        <p14:creationId xmlns:p14="http://schemas.microsoft.com/office/powerpoint/2010/main" val="2025043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18</a:t>
            </a:fld>
            <a:endParaRPr lang="en-US" noProof="0" dirty="0"/>
          </a:p>
        </p:txBody>
      </p:sp>
    </p:spTree>
    <p:extLst>
      <p:ext uri="{BB962C8B-B14F-4D97-AF65-F5344CB8AC3E}">
        <p14:creationId xmlns:p14="http://schemas.microsoft.com/office/powerpoint/2010/main" val="112221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19</a:t>
            </a:fld>
            <a:endParaRPr lang="en-US" noProof="0" dirty="0"/>
          </a:p>
        </p:txBody>
      </p:sp>
    </p:spTree>
    <p:extLst>
      <p:ext uri="{BB962C8B-B14F-4D97-AF65-F5344CB8AC3E}">
        <p14:creationId xmlns:p14="http://schemas.microsoft.com/office/powerpoint/2010/main" val="160627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20</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21</a:t>
            </a:fld>
            <a:endParaRPr lang="en-US" noProof="0" dirty="0"/>
          </a:p>
        </p:txBody>
      </p:sp>
    </p:spTree>
    <p:extLst>
      <p:ext uri="{BB962C8B-B14F-4D97-AF65-F5344CB8AC3E}">
        <p14:creationId xmlns:p14="http://schemas.microsoft.com/office/powerpoint/2010/main" val="3985111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22</a:t>
            </a:fld>
            <a:endParaRPr lang="en-US" noProof="0" dirty="0"/>
          </a:p>
        </p:txBody>
      </p:sp>
    </p:spTree>
    <p:extLst>
      <p:ext uri="{BB962C8B-B14F-4D97-AF65-F5344CB8AC3E}">
        <p14:creationId xmlns:p14="http://schemas.microsoft.com/office/powerpoint/2010/main" val="3820660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23</a:t>
            </a:fld>
            <a:endParaRPr lang="en-US" noProof="0" dirty="0"/>
          </a:p>
        </p:txBody>
      </p:sp>
    </p:spTree>
    <p:extLst>
      <p:ext uri="{BB962C8B-B14F-4D97-AF65-F5344CB8AC3E}">
        <p14:creationId xmlns:p14="http://schemas.microsoft.com/office/powerpoint/2010/main" val="903361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24</a:t>
            </a:fld>
            <a:endParaRPr lang="en-US" noProof="0" dirty="0"/>
          </a:p>
        </p:txBody>
      </p:sp>
    </p:spTree>
    <p:extLst>
      <p:ext uri="{BB962C8B-B14F-4D97-AF65-F5344CB8AC3E}">
        <p14:creationId xmlns:p14="http://schemas.microsoft.com/office/powerpoint/2010/main" val="3854879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25</a:t>
            </a:fld>
            <a:endParaRPr lang="en-US" noProof="0" dirty="0"/>
          </a:p>
        </p:txBody>
      </p:sp>
    </p:spTree>
    <p:extLst>
      <p:ext uri="{BB962C8B-B14F-4D97-AF65-F5344CB8AC3E}">
        <p14:creationId xmlns:p14="http://schemas.microsoft.com/office/powerpoint/2010/main" val="3665908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26</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27</a:t>
            </a:fld>
            <a:endParaRPr lang="en-US" noProof="0" dirty="0"/>
          </a:p>
        </p:txBody>
      </p:sp>
    </p:spTree>
    <p:extLst>
      <p:ext uri="{BB962C8B-B14F-4D97-AF65-F5344CB8AC3E}">
        <p14:creationId xmlns:p14="http://schemas.microsoft.com/office/powerpoint/2010/main" val="2318251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28</a:t>
            </a:fld>
            <a:endParaRPr lang="en-US" noProof="0" dirty="0"/>
          </a:p>
        </p:txBody>
      </p:sp>
    </p:spTree>
    <p:extLst>
      <p:ext uri="{BB962C8B-B14F-4D97-AF65-F5344CB8AC3E}">
        <p14:creationId xmlns:p14="http://schemas.microsoft.com/office/powerpoint/2010/main" val="127329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29</a:t>
            </a:fld>
            <a:endParaRPr lang="en-US" noProof="0" dirty="0"/>
          </a:p>
        </p:txBody>
      </p:sp>
    </p:spTree>
    <p:extLst>
      <p:ext uri="{BB962C8B-B14F-4D97-AF65-F5344CB8AC3E}">
        <p14:creationId xmlns:p14="http://schemas.microsoft.com/office/powerpoint/2010/main" val="1074547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729646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30</a:t>
            </a:fld>
            <a:endParaRPr lang="en-US" noProof="0" dirty="0"/>
          </a:p>
        </p:txBody>
      </p:sp>
    </p:spTree>
    <p:extLst>
      <p:ext uri="{BB962C8B-B14F-4D97-AF65-F5344CB8AC3E}">
        <p14:creationId xmlns:p14="http://schemas.microsoft.com/office/powerpoint/2010/main" val="209809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31</a:t>
            </a:fld>
            <a:endParaRPr lang="en-US" noProof="0" dirty="0"/>
          </a:p>
        </p:txBody>
      </p:sp>
    </p:spTree>
    <p:extLst>
      <p:ext uri="{BB962C8B-B14F-4D97-AF65-F5344CB8AC3E}">
        <p14:creationId xmlns:p14="http://schemas.microsoft.com/office/powerpoint/2010/main" val="702994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34</a:t>
            </a:fld>
            <a:endParaRPr lang="en-US" noProof="0" dirty="0"/>
          </a:p>
        </p:txBody>
      </p:sp>
    </p:spTree>
    <p:extLst>
      <p:ext uri="{BB962C8B-B14F-4D97-AF65-F5344CB8AC3E}">
        <p14:creationId xmlns:p14="http://schemas.microsoft.com/office/powerpoint/2010/main" val="2115951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35</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36</a:t>
            </a:fld>
            <a:endParaRPr lang="en-US" noProof="0" dirty="0"/>
          </a:p>
        </p:txBody>
      </p:sp>
    </p:spTree>
    <p:extLst>
      <p:ext uri="{BB962C8B-B14F-4D97-AF65-F5344CB8AC3E}">
        <p14:creationId xmlns:p14="http://schemas.microsoft.com/office/powerpoint/2010/main" val="729646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37</a:t>
            </a:fld>
            <a:endParaRPr lang="en-US" noProof="0" dirty="0"/>
          </a:p>
        </p:txBody>
      </p:sp>
    </p:spTree>
    <p:extLst>
      <p:ext uri="{BB962C8B-B14F-4D97-AF65-F5344CB8AC3E}">
        <p14:creationId xmlns:p14="http://schemas.microsoft.com/office/powerpoint/2010/main" val="1134568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38</a:t>
            </a:fld>
            <a:endParaRPr lang="en-US" noProof="0" dirty="0"/>
          </a:p>
        </p:txBody>
      </p:sp>
    </p:spTree>
    <p:extLst>
      <p:ext uri="{BB962C8B-B14F-4D97-AF65-F5344CB8AC3E}">
        <p14:creationId xmlns:p14="http://schemas.microsoft.com/office/powerpoint/2010/main" val="2336151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39</a:t>
            </a:fld>
            <a:endParaRPr lang="en-US" noProof="0" dirty="0"/>
          </a:p>
        </p:txBody>
      </p:sp>
    </p:spTree>
    <p:extLst>
      <p:ext uri="{BB962C8B-B14F-4D97-AF65-F5344CB8AC3E}">
        <p14:creationId xmlns:p14="http://schemas.microsoft.com/office/powerpoint/2010/main" val="1732308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40</a:t>
            </a:fld>
            <a:endParaRPr lang="en-US" noProof="0" dirty="0"/>
          </a:p>
        </p:txBody>
      </p:sp>
    </p:spTree>
    <p:extLst>
      <p:ext uri="{BB962C8B-B14F-4D97-AF65-F5344CB8AC3E}">
        <p14:creationId xmlns:p14="http://schemas.microsoft.com/office/powerpoint/2010/main" val="3807546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335369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017680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715210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1033985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39537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3515899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173217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3325074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dirty="0"/>
          </a:p>
        </p:txBody>
      </p:sp>
    </p:spTree>
    <p:extLst>
      <p:ext uri="{BB962C8B-B14F-4D97-AF65-F5344CB8AC3E}">
        <p14:creationId xmlns:p14="http://schemas.microsoft.com/office/powerpoint/2010/main" val="629284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1011270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screenshot of a computer&#10;&#10;Description automatically generated with low confidence">
            <a:extLst>
              <a:ext uri="{FF2B5EF4-FFF2-40B4-BE49-F238E27FC236}">
                <a16:creationId xmlns:a16="http://schemas.microsoft.com/office/drawing/2014/main" id="{CC012C36-F811-4F85-9103-7E0D4BA7DC72}"/>
              </a:ext>
            </a:extLst>
          </p:cNvPr>
          <p:cNvPicPr>
            <a:picLocks noGrp="1" noChangeAspect="1"/>
          </p:cNvPicPr>
          <p:nvPr>
            <p:ph type="pic" sz="quarter" idx="17"/>
          </p:nvPr>
        </p:nvPicPr>
        <p:blipFill>
          <a:blip r:embed="rId3"/>
          <a:srcRect t="6875" b="6875"/>
          <a:stretch>
            <a:fillRect/>
          </a:stretch>
        </p:blipFill>
        <p:spPr>
          <a:xfrm>
            <a:off x="0" y="84695"/>
            <a:ext cx="12191999" cy="3278423"/>
          </a:xfrm>
        </p:spPr>
      </p:pic>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1188973" y="3735623"/>
            <a:ext cx="6096170" cy="2665178"/>
          </a:xfrm>
        </p:spPr>
        <p:style>
          <a:lnRef idx="2">
            <a:schemeClr val="accent2"/>
          </a:lnRef>
          <a:fillRef idx="1">
            <a:schemeClr val="lt1"/>
          </a:fillRef>
          <a:effectRef idx="0">
            <a:schemeClr val="accent2"/>
          </a:effectRef>
          <a:fontRef idx="minor">
            <a:schemeClr val="dk1"/>
          </a:fontRef>
        </p:style>
        <p:txBody>
          <a:bodyPr>
            <a:normAutofit/>
          </a:bodyPr>
          <a:lstStyle/>
          <a:p>
            <a:r>
              <a:rPr lang="en-US" sz="2800">
                <a:solidFill>
                  <a:schemeClr val="tx2">
                    <a:lumMod val="75000"/>
                  </a:schemeClr>
                </a:solidFill>
                <a:latin typeface="Calibri" panose="020F0502020204030204" pitchFamily="34" charset="0"/>
                <a:cs typeface="Calibri" panose="020F0502020204030204" pitchFamily="34" charset="0"/>
              </a:rPr>
              <a:t>ADREETA GUHA</a:t>
            </a:r>
            <a:br>
              <a:rPr lang="en-US" sz="2800">
                <a:solidFill>
                  <a:schemeClr val="tx2">
                    <a:lumMod val="75000"/>
                  </a:schemeClr>
                </a:solidFill>
                <a:latin typeface="Calibri" panose="020F0502020204030204" pitchFamily="34" charset="0"/>
                <a:cs typeface="Calibri" panose="020F0502020204030204" pitchFamily="34" charset="0"/>
              </a:rPr>
            </a:br>
            <a:r>
              <a:rPr lang="en-US" sz="2800">
                <a:solidFill>
                  <a:schemeClr val="tx2">
                    <a:lumMod val="75000"/>
                  </a:schemeClr>
                </a:solidFill>
                <a:latin typeface="Calibri" panose="020F0502020204030204" pitchFamily="34" charset="0"/>
                <a:cs typeface="Calibri" panose="020F0502020204030204" pitchFamily="34" charset="0"/>
              </a:rPr>
              <a:t>M.S., ANALYTICS</a:t>
            </a:r>
            <a:br>
              <a:rPr lang="en-US" sz="2800">
                <a:solidFill>
                  <a:schemeClr val="tx2">
                    <a:lumMod val="75000"/>
                  </a:schemeClr>
                </a:solidFill>
                <a:latin typeface="Calibri" panose="020F0502020204030204" pitchFamily="34" charset="0"/>
                <a:cs typeface="Calibri" panose="020F0502020204030204" pitchFamily="34" charset="0"/>
              </a:rPr>
            </a:br>
            <a:r>
              <a:rPr lang="en-US" sz="2800">
                <a:solidFill>
                  <a:schemeClr val="tx2">
                    <a:lumMod val="75000"/>
                  </a:schemeClr>
                </a:solidFill>
                <a:latin typeface="Calibri" panose="020F0502020204030204" pitchFamily="34" charset="0"/>
                <a:cs typeface="Calibri" panose="020F0502020204030204" pitchFamily="34" charset="0"/>
              </a:rPr>
              <a:t>UNIVERSITY OF SOUTHERN CALIFORNIA</a:t>
            </a:r>
            <a:endParaRPr lang="en-US" sz="2800" dirty="0">
              <a:solidFill>
                <a:schemeClr val="tx2">
                  <a:lumMod val="75000"/>
                </a:schemeClr>
              </a:solidFill>
              <a:latin typeface="Calibri" panose="020F0502020204030204" pitchFamily="34" charset="0"/>
              <a:cs typeface="Calibri" panose="020F0502020204030204" pitchFamily="34" charset="0"/>
            </a:endParaRPr>
          </a:p>
        </p:txBody>
      </p:sp>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a:xfrm>
            <a:off x="7467600" y="2133601"/>
            <a:ext cx="4541942" cy="3429000"/>
          </a:xfrm>
        </p:spPr>
        <p:txBody>
          <a:bodyPr/>
          <a:lstStyle/>
          <a:p>
            <a:endParaRPr lang="en-US" dirty="0"/>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l="853" r="853"/>
          <a:stretch>
            <a:fillRect/>
          </a:stretch>
        </p:blipFill>
        <p:spPr>
          <a:xfrm>
            <a:off x="182458" y="3735623"/>
            <a:ext cx="914400" cy="930275"/>
          </a:xfrm>
        </p:spPr>
      </p:pic>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8DC38F72-817C-4C95-91D3-C5DC4E0023BA}"/>
              </a:ext>
            </a:extLst>
          </p:cNvPr>
          <p:cNvPicPr>
            <a:picLocks noChangeAspect="1"/>
          </p:cNvPicPr>
          <p:nvPr/>
        </p:nvPicPr>
        <p:blipFill>
          <a:blip r:embed="rId6"/>
          <a:stretch>
            <a:fillRect/>
          </a:stretch>
        </p:blipFill>
        <p:spPr>
          <a:xfrm>
            <a:off x="7513984" y="2171701"/>
            <a:ext cx="4452184" cy="3352799"/>
          </a:xfrm>
          <a:prstGeom prst="rect">
            <a:avLst/>
          </a:prstGeom>
        </p:spPr>
      </p:pic>
      <p:sp>
        <p:nvSpPr>
          <p:cNvPr id="2" name="Slide Number Placeholder 1">
            <a:extLst>
              <a:ext uri="{FF2B5EF4-FFF2-40B4-BE49-F238E27FC236}">
                <a16:creationId xmlns:a16="http://schemas.microsoft.com/office/drawing/2014/main" id="{D8DA5C42-2103-4643-8AA9-94F04E038AA6}"/>
              </a:ext>
            </a:extLst>
          </p:cNvPr>
          <p:cNvSpPr>
            <a:spLocks noGrp="1"/>
          </p:cNvSpPr>
          <p:nvPr>
            <p:ph type="sldNum" sz="quarter" idx="4"/>
          </p:nvPr>
        </p:nvSpPr>
        <p:spPr/>
        <p:txBody>
          <a:bodyPr/>
          <a:lstStyle/>
          <a:p>
            <a:fld id="{4FAB73BC-B049-4115-A692-8D63A059BFB8}" type="slidenum">
              <a:rPr lang="en-US" noProof="0" smtClean="0"/>
              <a:pPr/>
              <a:t>1</a:t>
            </a:fld>
            <a:endParaRPr lang="en-US" noProof="0" dirty="0"/>
          </a:p>
        </p:txBody>
      </p:sp>
    </p:spTree>
    <p:extLst>
      <p:ext uri="{BB962C8B-B14F-4D97-AF65-F5344CB8AC3E}">
        <p14:creationId xmlns:p14="http://schemas.microsoft.com/office/powerpoint/2010/main" val="2956204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0" y="0"/>
            <a:ext cx="12192000" cy="707886"/>
          </a:xfrm>
        </p:spPr>
        <p:txBody>
          <a:bodyPr>
            <a:normAutofit/>
          </a:bodyPr>
          <a:lstStyle/>
          <a:p>
            <a:r>
              <a:rPr lang="en-US" sz="2400" cap="none" dirty="0">
                <a:solidFill>
                  <a:schemeClr val="bg1"/>
                </a:solidFill>
                <a:latin typeface="Arial" panose="020B0604020202020204" pitchFamily="34" charset="0"/>
                <a:cs typeface="Arial" panose="020B0604020202020204" pitchFamily="34" charset="0"/>
              </a:rPr>
              <a:t>Data Cleaning</a:t>
            </a:r>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6400800" y="4211387"/>
            <a:ext cx="4053842" cy="803066"/>
          </a:xfrm>
        </p:spPr>
        <p:txBody>
          <a:bodyPr/>
          <a:lstStyle/>
          <a:p>
            <a:pPr marL="342900" marR="0" lvl="0" indent="-342900">
              <a:lnSpc>
                <a:spcPct val="106000"/>
              </a:lnSpc>
              <a:spcBef>
                <a:spcPts val="0"/>
              </a:spcBef>
              <a:spcAft>
                <a:spcPts val="800"/>
              </a:spcAft>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Arial" panose="020B0604020202020204" pitchFamily="34" charset="0"/>
              </a:rPr>
              <a:t>We considered 100000$ as the threshold above which the purchase amount would be deemed as outliers. So, we kept the records where ‘Amount’ was less than 100000$ so as to narrow the decision region for the model.</a:t>
            </a:r>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a:xfrm>
            <a:off x="-685800" y="3429000"/>
            <a:ext cx="4937760" cy="424732"/>
          </a:xfrm>
        </p:spPr>
        <p:txBody>
          <a:bodyPr/>
          <a:lstStyle/>
          <a:p>
            <a:r>
              <a:rPr lang="en-US" sz="2800" dirty="0">
                <a:latin typeface="Arial" panose="020B0604020202020204" pitchFamily="34" charset="0"/>
                <a:cs typeface="Arial" panose="020B0604020202020204" pitchFamily="34" charset="0"/>
              </a:rPr>
              <a:t>Removing Exclusions</a:t>
            </a:r>
          </a:p>
        </p:txBody>
      </p:sp>
      <p:sp>
        <p:nvSpPr>
          <p:cNvPr id="26" name="Content Placeholder 12">
            <a:extLst>
              <a:ext uri="{FF2B5EF4-FFF2-40B4-BE49-F238E27FC236}">
                <a16:creationId xmlns:a16="http://schemas.microsoft.com/office/drawing/2014/main" id="{8C096F0B-9834-49F5-93D4-F3B1D26FF150}"/>
              </a:ext>
            </a:extLst>
          </p:cNvPr>
          <p:cNvSpPr txBox="1">
            <a:spLocks/>
          </p:cNvSpPr>
          <p:nvPr/>
        </p:nvSpPr>
        <p:spPr>
          <a:xfrm>
            <a:off x="7467600" y="1828800"/>
            <a:ext cx="4053842" cy="80306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14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342900" indent="-342900">
              <a:lnSpc>
                <a:spcPct val="106000"/>
              </a:lnSpc>
              <a:spcBef>
                <a:spcPts val="0"/>
              </a:spcBef>
              <a:spcAft>
                <a:spcPts val="800"/>
              </a:spcAft>
              <a:buFont typeface="Symbol" panose="05050102010706020507" pitchFamily="18" charset="2"/>
              <a:buChar char=""/>
            </a:pPr>
            <a:r>
              <a:rPr lang="en-US" sz="2000" dirty="0">
                <a:latin typeface="Arial" panose="020B0604020202020204" pitchFamily="34" charset="0"/>
                <a:ea typeface="Calibri" panose="020F0502020204030204" pitchFamily="34" charset="0"/>
                <a:cs typeface="Arial" panose="020B0604020202020204" pitchFamily="34" charset="0"/>
              </a:rPr>
              <a:t>We only kept those records where ‘</a:t>
            </a:r>
            <a:r>
              <a:rPr lang="en-US" sz="2000" dirty="0" err="1">
                <a:latin typeface="Arial" panose="020B0604020202020204" pitchFamily="34" charset="0"/>
                <a:ea typeface="Calibri" panose="020F0502020204030204" pitchFamily="34" charset="0"/>
                <a:cs typeface="Arial" panose="020B0604020202020204" pitchFamily="34" charset="0"/>
              </a:rPr>
              <a:t>Transtype</a:t>
            </a:r>
            <a:r>
              <a:rPr lang="en-US" sz="2000" dirty="0">
                <a:latin typeface="Arial" panose="020B0604020202020204" pitchFamily="34" charset="0"/>
                <a:ea typeface="Calibri" panose="020F0502020204030204" pitchFamily="34" charset="0"/>
                <a:cs typeface="Arial" panose="020B0604020202020204" pitchFamily="34" charset="0"/>
              </a:rPr>
              <a:t>’ was P.</a:t>
            </a:r>
          </a:p>
        </p:txBody>
      </p:sp>
    </p:spTree>
    <p:extLst>
      <p:ext uri="{BB962C8B-B14F-4D97-AF65-F5344CB8AC3E}">
        <p14:creationId xmlns:p14="http://schemas.microsoft.com/office/powerpoint/2010/main" val="227517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0" y="0"/>
            <a:ext cx="12192000" cy="707886"/>
          </a:xfrm>
        </p:spPr>
        <p:txBody>
          <a:bodyPr>
            <a:normAutofit/>
          </a:bodyPr>
          <a:lstStyle/>
          <a:p>
            <a:r>
              <a:rPr lang="en-US" sz="2400" cap="none" dirty="0">
                <a:solidFill>
                  <a:schemeClr val="bg1"/>
                </a:solidFill>
                <a:latin typeface="Arial" panose="020B0604020202020204" pitchFamily="34" charset="0"/>
                <a:cs typeface="Arial" panose="020B0604020202020204" pitchFamily="34" charset="0"/>
              </a:rPr>
              <a:t>Field Imputation</a:t>
            </a:r>
          </a:p>
        </p:txBody>
      </p:sp>
      <p:sp>
        <p:nvSpPr>
          <p:cNvPr id="23" name="Content Placeholder 22">
            <a:extLst>
              <a:ext uri="{FF2B5EF4-FFF2-40B4-BE49-F238E27FC236}">
                <a16:creationId xmlns:a16="http://schemas.microsoft.com/office/drawing/2014/main" id="{2F8BDB9A-6E49-4052-924A-83FDD2B0A487}"/>
              </a:ext>
            </a:extLst>
          </p:cNvPr>
          <p:cNvSpPr>
            <a:spLocks noGrp="1"/>
          </p:cNvSpPr>
          <p:nvPr>
            <p:ph sz="quarter" idx="22"/>
          </p:nvPr>
        </p:nvSpPr>
        <p:spPr>
          <a:xfrm>
            <a:off x="7010400" y="1490388"/>
            <a:ext cx="5105400" cy="977317"/>
          </a:xfrm>
        </p:spPr>
        <p:txBody>
          <a:bodyPr/>
          <a:lstStyle/>
          <a:p>
            <a:pPr marL="742950" marR="0" indent="-285750" algn="just">
              <a:lnSpc>
                <a:spcPct val="106000"/>
              </a:lnSpc>
              <a:spcBef>
                <a:spcPts val="0"/>
              </a:spcBef>
              <a:spcAft>
                <a:spcPts val="0"/>
              </a:spcAft>
              <a:buFont typeface="Arial" panose="020B0604020202020204" pitchFamily="34" charset="0"/>
              <a:buChar char="•"/>
            </a:pPr>
            <a:r>
              <a:rPr lang="en-US" sz="2000" dirty="0">
                <a:effectLst/>
                <a:latin typeface="Arial" panose="020B0604020202020204" pitchFamily="34" charset="0"/>
                <a:ea typeface="Calibri" panose="020F0502020204030204" pitchFamily="34" charset="0"/>
                <a:cs typeface="Arial" panose="020B0604020202020204" pitchFamily="34" charset="0"/>
              </a:rPr>
              <a:t>For the records that had zip number but missing state, we found the corresponding states to which the zip numbers belong and filled in the missing values by mapping to those states.</a:t>
            </a: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23"/>
          </p:nvPr>
        </p:nvSpPr>
        <p:spPr>
          <a:xfrm>
            <a:off x="-1981200" y="3429000"/>
            <a:ext cx="5943600" cy="424732"/>
          </a:xfrm>
        </p:spPr>
        <p:txBody>
          <a:bodyPr/>
          <a:lstStyle/>
          <a:p>
            <a:r>
              <a:rPr lang="en-US" sz="2800" dirty="0">
                <a:solidFill>
                  <a:schemeClr val="tx2"/>
                </a:solidFill>
                <a:latin typeface="Arial" panose="020B0604020202020204" pitchFamily="34" charset="0"/>
                <a:cs typeface="Arial" panose="020B0604020202020204" pitchFamily="34" charset="0"/>
              </a:rPr>
              <a:t>Filling ‘Merch state’ </a:t>
            </a:r>
          </a:p>
          <a:p>
            <a:r>
              <a:rPr lang="en-US" sz="2800" dirty="0">
                <a:solidFill>
                  <a:schemeClr val="tx2"/>
                </a:solidFill>
                <a:effectLst/>
                <a:latin typeface="Arial" panose="020B0604020202020204" pitchFamily="34" charset="0"/>
                <a:ea typeface="Calibri" panose="020F0502020204030204" pitchFamily="34" charset="0"/>
                <a:cs typeface="Arial" panose="020B0604020202020204" pitchFamily="34" charset="0"/>
              </a:rPr>
              <a:t>(</a:t>
            </a:r>
            <a:r>
              <a:rPr lang="en-US" sz="2800" dirty="0">
                <a:solidFill>
                  <a:schemeClr val="tx2"/>
                </a:solidFill>
                <a:latin typeface="Arial" panose="020B0604020202020204" pitchFamily="34" charset="0"/>
                <a:cs typeface="Arial" panose="020B0604020202020204" pitchFamily="34" charset="0"/>
              </a:rPr>
              <a:t>98.7%populated</a:t>
            </a:r>
            <a:r>
              <a:rPr lang="en-US" sz="2800" dirty="0">
                <a:solidFill>
                  <a:schemeClr val="tx2"/>
                </a:solidFill>
                <a:effectLst/>
                <a:latin typeface="Arial" panose="020B0604020202020204" pitchFamily="34" charset="0"/>
                <a:ea typeface="Calibri" panose="020F0502020204030204" pitchFamily="34" charset="0"/>
                <a:cs typeface="Arial" panose="020B0604020202020204" pitchFamily="34" charset="0"/>
              </a:rPr>
              <a:t>)</a:t>
            </a:r>
            <a:endParaRPr lang="en-US" sz="2800" dirty="0">
              <a:solidFill>
                <a:schemeClr val="tx2"/>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6432D85-9D01-475C-970B-297004E6910C}"/>
              </a:ext>
            </a:extLst>
          </p:cNvPr>
          <p:cNvSpPr txBox="1"/>
          <p:nvPr/>
        </p:nvSpPr>
        <p:spPr>
          <a:xfrm>
            <a:off x="5943600" y="2983289"/>
            <a:ext cx="5791200" cy="2831544"/>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Arial" panose="020B0604020202020204" pitchFamily="34" charset="0"/>
                <a:ea typeface="Calibri" panose="020F0502020204030204" pitchFamily="34" charset="0"/>
                <a:cs typeface="Arial" panose="020B0604020202020204" pitchFamily="34" charset="0"/>
              </a:rPr>
              <a:t>For the rest of the missing states, if the records had ‘</a:t>
            </a:r>
            <a:r>
              <a:rPr lang="en-US" sz="2000" dirty="0" err="1">
                <a:effectLst/>
                <a:latin typeface="Arial" panose="020B0604020202020204" pitchFamily="34" charset="0"/>
                <a:ea typeface="Calibri" panose="020F0502020204030204" pitchFamily="34" charset="0"/>
                <a:cs typeface="Arial" panose="020B0604020202020204" pitchFamily="34" charset="0"/>
              </a:rPr>
              <a:t>Merchnum</a:t>
            </a:r>
            <a:r>
              <a:rPr lang="en-US" sz="2000" dirty="0">
                <a:effectLst/>
                <a:latin typeface="Arial" panose="020B0604020202020204" pitchFamily="34" charset="0"/>
                <a:ea typeface="Calibri" panose="020F0502020204030204" pitchFamily="34" charset="0"/>
                <a:cs typeface="Arial" panose="020B0604020202020204" pitchFamily="34" charset="0"/>
              </a:rPr>
              <a:t>’ values,</a:t>
            </a:r>
          </a:p>
          <a:p>
            <a:r>
              <a:rPr lang="en-US" sz="2000" dirty="0">
                <a:effectLst/>
                <a:latin typeface="Arial" panose="020B0604020202020204" pitchFamily="34" charset="0"/>
                <a:ea typeface="Calibri" panose="020F0502020204030204" pitchFamily="34" charset="0"/>
                <a:cs typeface="Arial" panose="020B0604020202020204" pitchFamily="34" charset="0"/>
              </a:rPr>
              <a:t> we used mode of the states i.e. the state associated maximum number of times </a:t>
            </a:r>
          </a:p>
          <a:p>
            <a:r>
              <a:rPr lang="en-US" sz="2000" dirty="0">
                <a:effectLst/>
                <a:latin typeface="Arial" panose="020B0604020202020204" pitchFamily="34" charset="0"/>
                <a:ea typeface="Calibri" panose="020F0502020204030204" pitchFamily="34" charset="0"/>
                <a:cs typeface="Arial" panose="020B0604020202020204" pitchFamily="34" charset="0"/>
              </a:rPr>
              <a:t>with the corresponding </a:t>
            </a:r>
            <a:r>
              <a:rPr lang="en-US" sz="2000" dirty="0" err="1">
                <a:effectLst/>
                <a:latin typeface="Arial" panose="020B0604020202020204" pitchFamily="34" charset="0"/>
                <a:ea typeface="Calibri" panose="020F0502020204030204" pitchFamily="34" charset="0"/>
                <a:cs typeface="Arial" panose="020B0604020202020204" pitchFamily="34" charset="0"/>
              </a:rPr>
              <a:t>Merchnum</a:t>
            </a:r>
            <a:r>
              <a:rPr lang="en-US" sz="2000" dirty="0">
                <a:effectLst/>
                <a:latin typeface="Arial" panose="020B0604020202020204" pitchFamily="34" charset="0"/>
                <a:ea typeface="Calibri" panose="020F0502020204030204" pitchFamily="34" charset="0"/>
                <a:cs typeface="Arial" panose="020B0604020202020204" pitchFamily="34" charset="0"/>
              </a:rPr>
              <a:t> value. Otherwise, we had used ‘Merch description’ </a:t>
            </a:r>
          </a:p>
          <a:p>
            <a:r>
              <a:rPr lang="en-US" sz="2000" dirty="0">
                <a:effectLst/>
                <a:latin typeface="Arial" panose="020B0604020202020204" pitchFamily="34" charset="0"/>
                <a:ea typeface="Calibri" panose="020F0502020204030204" pitchFamily="34" charset="0"/>
                <a:cs typeface="Arial" panose="020B0604020202020204" pitchFamily="34" charset="0"/>
              </a:rPr>
              <a:t>field’s values to fill in the missing states in a similar way. </a:t>
            </a:r>
          </a:p>
          <a:p>
            <a:endParaRPr lang="en-US" dirty="0"/>
          </a:p>
        </p:txBody>
      </p:sp>
      <p:sp>
        <p:nvSpPr>
          <p:cNvPr id="19" name="TextBox 18">
            <a:extLst>
              <a:ext uri="{FF2B5EF4-FFF2-40B4-BE49-F238E27FC236}">
                <a16:creationId xmlns:a16="http://schemas.microsoft.com/office/drawing/2014/main" id="{B318C0EA-E529-463E-8F80-56F676EA3901}"/>
              </a:ext>
            </a:extLst>
          </p:cNvPr>
          <p:cNvSpPr txBox="1"/>
          <p:nvPr/>
        </p:nvSpPr>
        <p:spPr>
          <a:xfrm>
            <a:off x="3962400" y="5586900"/>
            <a:ext cx="6324600"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Arial" panose="020B0604020202020204" pitchFamily="34" charset="0"/>
                <a:ea typeface="Calibri" panose="020F0502020204030204" pitchFamily="34" charset="0"/>
                <a:cs typeface="Arial" panose="020B0604020202020204" pitchFamily="34" charset="0"/>
              </a:rPr>
              <a:t>For records that were still blank, i.e. where ‘Merch description’ was ‘RETAIL CREDIT ADJUSTMENT’ and ‘RETAIL DEBIT ADJUSTMENT’, we used ‘unknown’ to fill in.</a:t>
            </a:r>
          </a:p>
          <a:p>
            <a:endParaRPr lang="en-US" dirty="0"/>
          </a:p>
        </p:txBody>
      </p:sp>
    </p:spTree>
    <p:extLst>
      <p:ext uri="{BB962C8B-B14F-4D97-AF65-F5344CB8AC3E}">
        <p14:creationId xmlns:p14="http://schemas.microsoft.com/office/powerpoint/2010/main" val="1318168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0" y="0"/>
            <a:ext cx="12192000" cy="707886"/>
          </a:xfrm>
        </p:spPr>
        <p:txBody>
          <a:bodyPr>
            <a:normAutofit/>
          </a:bodyPr>
          <a:lstStyle/>
          <a:p>
            <a:r>
              <a:rPr lang="en-US" sz="2400" cap="none" dirty="0">
                <a:solidFill>
                  <a:schemeClr val="bg1"/>
                </a:solidFill>
                <a:latin typeface="Arial" panose="020B0604020202020204" pitchFamily="34" charset="0"/>
                <a:cs typeface="Arial" panose="020B0604020202020204" pitchFamily="34" charset="0"/>
              </a:rPr>
              <a:t>Field Imputation</a:t>
            </a:r>
          </a:p>
        </p:txBody>
      </p:sp>
      <p:sp>
        <p:nvSpPr>
          <p:cNvPr id="23" name="Content Placeholder 22">
            <a:extLst>
              <a:ext uri="{FF2B5EF4-FFF2-40B4-BE49-F238E27FC236}">
                <a16:creationId xmlns:a16="http://schemas.microsoft.com/office/drawing/2014/main" id="{2F8BDB9A-6E49-4052-924A-83FDD2B0A487}"/>
              </a:ext>
            </a:extLst>
          </p:cNvPr>
          <p:cNvSpPr>
            <a:spLocks noGrp="1"/>
          </p:cNvSpPr>
          <p:nvPr>
            <p:ph sz="quarter" idx="22"/>
          </p:nvPr>
        </p:nvSpPr>
        <p:spPr>
          <a:xfrm>
            <a:off x="6934200" y="2084943"/>
            <a:ext cx="5105400" cy="977317"/>
          </a:xfrm>
        </p:spPr>
        <p:txBody>
          <a:bodyPr/>
          <a:lstStyle/>
          <a:p>
            <a:pPr marL="800100" marR="0" indent="-342900" algn="just">
              <a:lnSpc>
                <a:spcPct val="106000"/>
              </a:lnSpc>
              <a:spcBef>
                <a:spcPts val="0"/>
              </a:spcBef>
              <a:spcAft>
                <a:spcPts val="800"/>
              </a:spcAft>
              <a:buFont typeface="Arial" panose="020B0604020202020204" pitchFamily="34" charset="0"/>
              <a:buChar char="•"/>
            </a:pPr>
            <a:r>
              <a:rPr lang="en-US" sz="2000" dirty="0">
                <a:effectLst/>
                <a:latin typeface="Arial" panose="020B0604020202020204" pitchFamily="34" charset="0"/>
                <a:ea typeface="Calibri" panose="020F0502020204030204" pitchFamily="34" charset="0"/>
                <a:cs typeface="Arial" panose="020B0604020202020204" pitchFamily="34" charset="0"/>
              </a:rPr>
              <a:t>We filled in the missing zip numbers for records that have ‘</a:t>
            </a:r>
            <a:r>
              <a:rPr lang="en-US" sz="2000" dirty="0" err="1">
                <a:effectLst/>
                <a:latin typeface="Arial" panose="020B0604020202020204" pitchFamily="34" charset="0"/>
                <a:ea typeface="Calibri" panose="020F0502020204030204" pitchFamily="34" charset="0"/>
                <a:cs typeface="Arial" panose="020B0604020202020204" pitchFamily="34" charset="0"/>
              </a:rPr>
              <a:t>Merchnum</a:t>
            </a:r>
            <a:r>
              <a:rPr lang="en-US" sz="2000" dirty="0">
                <a:effectLst/>
                <a:latin typeface="Arial" panose="020B0604020202020204" pitchFamily="34" charset="0"/>
                <a:ea typeface="Calibri" panose="020F0502020204030204" pitchFamily="34" charset="0"/>
                <a:cs typeface="Arial" panose="020B0604020202020204" pitchFamily="34" charset="0"/>
              </a:rPr>
              <a:t>’ and ‘Merch description’ by mapping with the mode of Merch zip i.e. the zip number that has been associated with the maximum number of corresponding </a:t>
            </a:r>
            <a:r>
              <a:rPr lang="en-US" sz="2000" dirty="0" err="1">
                <a:effectLst/>
                <a:latin typeface="Arial" panose="020B0604020202020204" pitchFamily="34" charset="0"/>
                <a:ea typeface="Calibri" panose="020F0502020204030204" pitchFamily="34" charset="0"/>
                <a:cs typeface="Arial" panose="020B0604020202020204" pitchFamily="34" charset="0"/>
              </a:rPr>
              <a:t>Merchnum</a:t>
            </a:r>
            <a:r>
              <a:rPr lang="en-US" sz="2000" dirty="0">
                <a:effectLst/>
                <a:latin typeface="Arial" panose="020B0604020202020204" pitchFamily="34" charset="0"/>
                <a:ea typeface="Calibri" panose="020F0502020204030204" pitchFamily="34" charset="0"/>
                <a:cs typeface="Arial" panose="020B0604020202020204" pitchFamily="34" charset="0"/>
              </a:rPr>
              <a:t> or Merch description.</a:t>
            </a: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23"/>
          </p:nvPr>
        </p:nvSpPr>
        <p:spPr>
          <a:xfrm>
            <a:off x="-2438400" y="3004268"/>
            <a:ext cx="5943600" cy="424732"/>
          </a:xfrm>
        </p:spPr>
        <p:txBody>
          <a:bodyPr/>
          <a:lstStyle/>
          <a:p>
            <a:r>
              <a:rPr lang="en-US" sz="2800" dirty="0">
                <a:solidFill>
                  <a:schemeClr val="tx2"/>
                </a:solidFill>
                <a:latin typeface="Arial" panose="020B0604020202020204" pitchFamily="34" charset="0"/>
                <a:cs typeface="Arial" panose="020B0604020202020204" pitchFamily="34" charset="0"/>
              </a:rPr>
              <a:t>Filling ‘Merch zip’ </a:t>
            </a:r>
          </a:p>
          <a:p>
            <a:r>
              <a:rPr lang="en-US" sz="2800" dirty="0">
                <a:solidFill>
                  <a:schemeClr val="tx2"/>
                </a:solidFill>
                <a:effectLst/>
                <a:latin typeface="Arial" panose="020B0604020202020204" pitchFamily="34" charset="0"/>
                <a:ea typeface="Calibri" panose="020F0502020204030204" pitchFamily="34" charset="0"/>
                <a:cs typeface="Arial" panose="020B0604020202020204" pitchFamily="34" charset="0"/>
              </a:rPr>
              <a:t>(</a:t>
            </a:r>
            <a:r>
              <a:rPr lang="en-US" sz="2800" dirty="0">
                <a:solidFill>
                  <a:schemeClr val="tx2"/>
                </a:solidFill>
                <a:latin typeface="Arial" panose="020B0604020202020204" pitchFamily="34" charset="0"/>
                <a:cs typeface="Arial" panose="020B0604020202020204" pitchFamily="34" charset="0"/>
              </a:rPr>
              <a:t>95.2%populated</a:t>
            </a:r>
            <a:r>
              <a:rPr lang="en-US" sz="2800" dirty="0">
                <a:solidFill>
                  <a:schemeClr val="tx2"/>
                </a:solidFill>
                <a:effectLst/>
                <a:latin typeface="Arial" panose="020B0604020202020204" pitchFamily="34" charset="0"/>
                <a:ea typeface="Calibri" panose="020F0502020204030204" pitchFamily="34" charset="0"/>
                <a:cs typeface="Arial" panose="020B0604020202020204" pitchFamily="34" charset="0"/>
              </a:rPr>
              <a:t>)</a:t>
            </a:r>
            <a:endParaRPr lang="en-US" sz="2800" dirty="0">
              <a:solidFill>
                <a:schemeClr val="tx2"/>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318C0EA-E529-463E-8F80-56F676EA3901}"/>
              </a:ext>
            </a:extLst>
          </p:cNvPr>
          <p:cNvSpPr txBox="1"/>
          <p:nvPr/>
        </p:nvSpPr>
        <p:spPr>
          <a:xfrm>
            <a:off x="4876800" y="4454065"/>
            <a:ext cx="6324600"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Arial" panose="020B0604020202020204" pitchFamily="34" charset="0"/>
                <a:ea typeface="Calibri" panose="020F0502020204030204" pitchFamily="34" charset="0"/>
                <a:cs typeface="Arial" panose="020B0604020202020204" pitchFamily="34" charset="0"/>
              </a:rPr>
              <a:t>For records that were still blank, i.e. where ‘Merch description’ was ‘RETAIL CREDIT ADJUSTMENT’ and ‘RETAIL DEBIT ADJUSTMENT’, we used ‘unknown’ to fill in.</a:t>
            </a:r>
          </a:p>
          <a:p>
            <a:endParaRPr lang="en-US" dirty="0"/>
          </a:p>
        </p:txBody>
      </p:sp>
    </p:spTree>
    <p:extLst>
      <p:ext uri="{BB962C8B-B14F-4D97-AF65-F5344CB8AC3E}">
        <p14:creationId xmlns:p14="http://schemas.microsoft.com/office/powerpoint/2010/main" val="7765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0" y="0"/>
            <a:ext cx="12192000" cy="707886"/>
          </a:xfrm>
        </p:spPr>
        <p:txBody>
          <a:bodyPr>
            <a:normAutofit/>
          </a:bodyPr>
          <a:lstStyle/>
          <a:p>
            <a:r>
              <a:rPr lang="en-US" sz="2400" cap="none" dirty="0">
                <a:solidFill>
                  <a:schemeClr val="bg1"/>
                </a:solidFill>
                <a:latin typeface="Arial" panose="020B0604020202020204" pitchFamily="34" charset="0"/>
                <a:cs typeface="Arial" panose="020B0604020202020204" pitchFamily="34" charset="0"/>
              </a:rPr>
              <a:t>Field Imputation</a:t>
            </a:r>
          </a:p>
        </p:txBody>
      </p:sp>
      <p:sp>
        <p:nvSpPr>
          <p:cNvPr id="23" name="Content Placeholder 22">
            <a:extLst>
              <a:ext uri="{FF2B5EF4-FFF2-40B4-BE49-F238E27FC236}">
                <a16:creationId xmlns:a16="http://schemas.microsoft.com/office/drawing/2014/main" id="{2F8BDB9A-6E49-4052-924A-83FDD2B0A487}"/>
              </a:ext>
            </a:extLst>
          </p:cNvPr>
          <p:cNvSpPr>
            <a:spLocks noGrp="1"/>
          </p:cNvSpPr>
          <p:nvPr>
            <p:ph sz="quarter" idx="22"/>
          </p:nvPr>
        </p:nvSpPr>
        <p:spPr>
          <a:xfrm>
            <a:off x="6934200" y="2084943"/>
            <a:ext cx="5105400" cy="977317"/>
          </a:xfrm>
        </p:spPr>
        <p:txBody>
          <a:bodyPr/>
          <a:lstStyle/>
          <a:p>
            <a:pPr marL="742950" marR="0" indent="-285750" algn="just">
              <a:lnSpc>
                <a:spcPct val="106000"/>
              </a:lnSpc>
              <a:spcBef>
                <a:spcPts val="0"/>
              </a:spcBef>
              <a:spcAft>
                <a:spcPts val="800"/>
              </a:spcAft>
              <a:buFont typeface="Arial" panose="020B0604020202020204" pitchFamily="34" charset="0"/>
              <a:buChar char="•"/>
            </a:pPr>
            <a:r>
              <a:rPr lang="en-US" sz="2000" dirty="0">
                <a:effectLst/>
                <a:latin typeface="Arial" panose="020B0604020202020204" pitchFamily="34" charset="0"/>
                <a:ea typeface="Calibri" panose="020F0502020204030204" pitchFamily="34" charset="0"/>
                <a:cs typeface="Arial" panose="020B0604020202020204" pitchFamily="34" charset="0"/>
              </a:rPr>
              <a:t>We filled in the missing </a:t>
            </a:r>
            <a:r>
              <a:rPr lang="en-US" sz="2000" dirty="0" err="1">
                <a:effectLst/>
                <a:latin typeface="Arial" panose="020B0604020202020204" pitchFamily="34" charset="0"/>
                <a:ea typeface="Calibri" panose="020F0502020204030204" pitchFamily="34" charset="0"/>
                <a:cs typeface="Arial" panose="020B0604020202020204" pitchFamily="34" charset="0"/>
              </a:rPr>
              <a:t>Merchnum</a:t>
            </a:r>
            <a:r>
              <a:rPr lang="en-US" sz="2000" dirty="0">
                <a:effectLst/>
                <a:latin typeface="Arial" panose="020B0604020202020204" pitchFamily="34" charset="0"/>
                <a:ea typeface="Calibri" panose="020F0502020204030204" pitchFamily="34" charset="0"/>
                <a:cs typeface="Arial" panose="020B0604020202020204" pitchFamily="34" charset="0"/>
              </a:rPr>
              <a:t> for records that have ‘Merch description’ by mapping with the mode of </a:t>
            </a:r>
            <a:r>
              <a:rPr lang="en-US" sz="2000" dirty="0" err="1">
                <a:effectLst/>
                <a:latin typeface="Arial" panose="020B0604020202020204" pitchFamily="34" charset="0"/>
                <a:ea typeface="Calibri" panose="020F0502020204030204" pitchFamily="34" charset="0"/>
                <a:cs typeface="Arial" panose="020B0604020202020204" pitchFamily="34" charset="0"/>
              </a:rPr>
              <a:t>Merchnum</a:t>
            </a:r>
            <a:r>
              <a:rPr lang="en-US" sz="2000" dirty="0">
                <a:effectLst/>
                <a:latin typeface="Arial" panose="020B0604020202020204" pitchFamily="34" charset="0"/>
                <a:ea typeface="Calibri" panose="020F0502020204030204" pitchFamily="34" charset="0"/>
                <a:cs typeface="Arial" panose="020B0604020202020204" pitchFamily="34" charset="0"/>
              </a:rPr>
              <a:t> i.e. the zip number that has been associated with the maximum number of corresponding ‘Merch description’ values.</a:t>
            </a: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23"/>
          </p:nvPr>
        </p:nvSpPr>
        <p:spPr>
          <a:xfrm>
            <a:off x="-2362200" y="3216634"/>
            <a:ext cx="5943600" cy="424732"/>
          </a:xfrm>
        </p:spPr>
        <p:txBody>
          <a:bodyPr/>
          <a:lstStyle/>
          <a:p>
            <a:r>
              <a:rPr lang="en-US" sz="2800" dirty="0">
                <a:solidFill>
                  <a:schemeClr val="tx2"/>
                </a:solidFill>
                <a:latin typeface="Arial" panose="020B0604020202020204" pitchFamily="34" charset="0"/>
                <a:cs typeface="Arial" panose="020B0604020202020204" pitchFamily="34" charset="0"/>
              </a:rPr>
              <a:t>Filling ‘</a:t>
            </a:r>
            <a:r>
              <a:rPr lang="en-US" sz="2800" dirty="0" err="1">
                <a:solidFill>
                  <a:schemeClr val="tx2"/>
                </a:solidFill>
                <a:latin typeface="Arial" panose="020B0604020202020204" pitchFamily="34" charset="0"/>
                <a:cs typeface="Arial" panose="020B0604020202020204" pitchFamily="34" charset="0"/>
              </a:rPr>
              <a:t>Merchnum</a:t>
            </a:r>
            <a:r>
              <a:rPr lang="en-US" sz="2800" dirty="0">
                <a:solidFill>
                  <a:schemeClr val="tx2"/>
                </a:solidFill>
                <a:latin typeface="Arial" panose="020B0604020202020204" pitchFamily="34" charset="0"/>
                <a:cs typeface="Arial" panose="020B0604020202020204" pitchFamily="34" charset="0"/>
              </a:rPr>
              <a:t>’ </a:t>
            </a:r>
          </a:p>
          <a:p>
            <a:r>
              <a:rPr lang="en-US" sz="2800" dirty="0">
                <a:solidFill>
                  <a:schemeClr val="tx2"/>
                </a:solidFill>
                <a:effectLst/>
                <a:latin typeface="Arial" panose="020B0604020202020204" pitchFamily="34" charset="0"/>
                <a:ea typeface="Calibri" panose="020F0502020204030204" pitchFamily="34" charset="0"/>
                <a:cs typeface="Arial" panose="020B0604020202020204" pitchFamily="34" charset="0"/>
              </a:rPr>
              <a:t>(</a:t>
            </a:r>
            <a:r>
              <a:rPr lang="en-US" sz="2800" dirty="0">
                <a:solidFill>
                  <a:schemeClr val="tx2"/>
                </a:solidFill>
                <a:latin typeface="Arial" panose="020B0604020202020204" pitchFamily="34" charset="0"/>
                <a:cs typeface="Arial" panose="020B0604020202020204" pitchFamily="34" charset="0"/>
              </a:rPr>
              <a:t>96.5%populated</a:t>
            </a:r>
            <a:r>
              <a:rPr lang="en-US" sz="2800" dirty="0">
                <a:solidFill>
                  <a:schemeClr val="tx2"/>
                </a:solidFill>
                <a:effectLst/>
                <a:latin typeface="Arial" panose="020B0604020202020204" pitchFamily="34" charset="0"/>
                <a:ea typeface="Calibri" panose="020F0502020204030204" pitchFamily="34" charset="0"/>
                <a:cs typeface="Arial" panose="020B0604020202020204" pitchFamily="34" charset="0"/>
              </a:rPr>
              <a:t>)</a:t>
            </a:r>
            <a:endParaRPr lang="en-US" sz="2800" dirty="0">
              <a:solidFill>
                <a:schemeClr val="tx2"/>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318C0EA-E529-463E-8F80-56F676EA3901}"/>
              </a:ext>
            </a:extLst>
          </p:cNvPr>
          <p:cNvSpPr txBox="1"/>
          <p:nvPr/>
        </p:nvSpPr>
        <p:spPr>
          <a:xfrm>
            <a:off x="4876800" y="4454065"/>
            <a:ext cx="6324600"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Arial" panose="020B0604020202020204" pitchFamily="34" charset="0"/>
                <a:ea typeface="Calibri" panose="020F0502020204030204" pitchFamily="34" charset="0"/>
                <a:cs typeface="Arial" panose="020B0604020202020204" pitchFamily="34" charset="0"/>
              </a:rPr>
              <a:t>For records that were still blank, i.e. where ‘Merch description’ was ‘RETAIL CREDIT ADJUSTMENT’ and ‘RETAIL DEBIT ADJUSTMENT’, we used ‘unknown’ to fill in.</a:t>
            </a:r>
          </a:p>
          <a:p>
            <a:endParaRPr lang="en-US" dirty="0"/>
          </a:p>
        </p:txBody>
      </p:sp>
    </p:spTree>
    <p:extLst>
      <p:ext uri="{BB962C8B-B14F-4D97-AF65-F5344CB8AC3E}">
        <p14:creationId xmlns:p14="http://schemas.microsoft.com/office/powerpoint/2010/main" val="2309352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lstStyle/>
          <a:p>
            <a:r>
              <a:rPr lang="en-US" dirty="0"/>
              <a:t>Target encoding</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31456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2357" y="381000"/>
            <a:ext cx="12220575" cy="424732"/>
          </a:xfrm>
        </p:spPr>
        <p:txBody>
          <a:bodyPr/>
          <a:lstStyle/>
          <a:p>
            <a:r>
              <a:rPr lang="en-US" dirty="0">
                <a:solidFill>
                  <a:schemeClr val="bg1"/>
                </a:solidFill>
                <a:latin typeface="Arial" panose="020B0604020202020204" pitchFamily="34" charset="0"/>
                <a:cs typeface="Arial" panose="020B0604020202020204" pitchFamily="34" charset="0"/>
              </a:rPr>
              <a:t>Target Encoding</a:t>
            </a:r>
            <a:endParaRPr lang="en-US" dirty="0">
              <a:latin typeface="Arial" panose="020B0604020202020204" pitchFamily="34" charset="0"/>
              <a:cs typeface="Arial" panose="020B0604020202020204" pitchFamily="34" charset="0"/>
            </a:endParaRPr>
          </a:p>
        </p:txBody>
      </p:sp>
      <p:sp>
        <p:nvSpPr>
          <p:cNvPr id="8" name="Content Placeholder 12">
            <a:extLst>
              <a:ext uri="{FF2B5EF4-FFF2-40B4-BE49-F238E27FC236}">
                <a16:creationId xmlns:a16="http://schemas.microsoft.com/office/drawing/2014/main" id="{F6706CA7-AAA6-49C9-918D-AC0AA6EB3FDF}"/>
              </a:ext>
            </a:extLst>
          </p:cNvPr>
          <p:cNvSpPr>
            <a:spLocks noGrp="1"/>
          </p:cNvSpPr>
          <p:nvPr>
            <p:ph sz="quarter" idx="13"/>
          </p:nvPr>
        </p:nvSpPr>
        <p:spPr>
          <a:xfrm>
            <a:off x="304800" y="1140542"/>
            <a:ext cx="11208099" cy="4064221"/>
          </a:xfrm>
        </p:spPr>
        <p:txBody>
          <a:bodyPr>
            <a:noAutofit/>
          </a:bodyPr>
          <a:lstStyle/>
          <a:p>
            <a:pPr marL="457200" marR="0" algn="just">
              <a:lnSpc>
                <a:spcPct val="106000"/>
              </a:lnSpc>
              <a:spcBef>
                <a:spcPts val="0"/>
              </a:spcBef>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When we have labeled data, i.e. for supervised learning, we can do </a:t>
            </a:r>
            <a:r>
              <a:rPr lang="en-US" b="1" dirty="0">
                <a:effectLst/>
                <a:latin typeface="Arial" panose="020B0604020202020204" pitchFamily="34" charset="0"/>
                <a:ea typeface="Calibri" panose="020F0502020204030204" pitchFamily="34" charset="0"/>
                <a:cs typeface="Arial" panose="020B0604020202020204" pitchFamily="34" charset="0"/>
              </a:rPr>
              <a:t>Target Encoding </a:t>
            </a:r>
            <a:r>
              <a:rPr lang="en-US" dirty="0">
                <a:effectLst/>
                <a:latin typeface="Arial" panose="020B0604020202020204" pitchFamily="34" charset="0"/>
                <a:ea typeface="Calibri" panose="020F0502020204030204" pitchFamily="34" charset="0"/>
                <a:cs typeface="Arial" panose="020B0604020202020204" pitchFamily="34" charset="0"/>
              </a:rPr>
              <a:t>of categorical fields. For each possible category assign a numerical value. Several choices to use for the value. We usually use the average (median in case of highly skewed values for that category) of the target or dependent variables for all records in that category, which in this case is basically the average number of frauds per category of that field. </a:t>
            </a:r>
          </a:p>
          <a:p>
            <a:pPr marL="0" marR="0" lvl="0" indent="0">
              <a:lnSpc>
                <a:spcPct val="107000"/>
              </a:lnSpc>
              <a:spcBef>
                <a:spcPts val="0"/>
              </a:spcBef>
              <a:spcAft>
                <a:spcPts val="0"/>
              </a:spcAft>
              <a:buNone/>
            </a:pP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457200" marR="0" algn="just">
              <a:lnSpc>
                <a:spcPct val="106000"/>
              </a:lnSpc>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Advantage – direct encoding to what you’re trying to predict, no increase in dimensionality</a:t>
            </a:r>
          </a:p>
          <a:p>
            <a:pPr marL="457200" marR="0" algn="just">
              <a:lnSpc>
                <a:spcPct val="106000"/>
              </a:lnSpc>
              <a:spcBef>
                <a:spcPts val="0"/>
              </a:spcBef>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Disadvantage - loss of interaction information, danger of overfitting. </a:t>
            </a:r>
          </a:p>
          <a:p>
            <a:pPr marL="0" indent="0">
              <a:lnSpc>
                <a:spcPct val="107000"/>
              </a:lnSpc>
              <a:spcBef>
                <a:spcPts val="0"/>
              </a:spcBef>
              <a:spcAft>
                <a:spcPts val="0"/>
              </a:spcAft>
              <a:buNone/>
            </a:pPr>
            <a:endParaRPr lang="en-US" sz="2200" dirty="0">
              <a:latin typeface="Calibri" panose="020F0502020204030204" pitchFamily="34" charset="0"/>
              <a:cs typeface="Calibri" panose="020F0502020204030204" pitchFamily="34" charset="0"/>
            </a:endParaRPr>
          </a:p>
          <a:p>
            <a:pPr marL="0" indent="0">
              <a:lnSpc>
                <a:spcPct val="107000"/>
              </a:lnSpc>
              <a:spcBef>
                <a:spcPts val="0"/>
              </a:spcBef>
              <a:spcAft>
                <a:spcPts val="0"/>
              </a:spcAft>
              <a:buNone/>
            </a:pPr>
            <a:endParaRPr lang="en-US" sz="2200" dirty="0">
              <a:latin typeface="Calibri" panose="020F0502020204030204" pitchFamily="34" charset="0"/>
              <a:cs typeface="Calibri" panose="020F0502020204030204" pitchFamily="34" charset="0"/>
            </a:endParaRPr>
          </a:p>
          <a:p>
            <a:pPr marL="342900" indent="-342900">
              <a:lnSpc>
                <a:spcPct val="107000"/>
              </a:lnSpc>
              <a:spcBef>
                <a:spcPts val="0"/>
              </a:spcBef>
              <a:spcAft>
                <a:spcPts val="0"/>
              </a:spcAft>
              <a:buFont typeface="Calibri" panose="020F0502020204030204" pitchFamily="34" charset="0"/>
              <a:buChar char="-"/>
            </a:pPr>
            <a:endParaRPr lang="en-US" sz="2200" dirty="0">
              <a:latin typeface="Calibri" panose="020F0502020204030204" pitchFamily="34" charset="0"/>
              <a:cs typeface="Calibri" panose="020F0502020204030204" pitchFamily="34" charset="0"/>
            </a:endParaRPr>
          </a:p>
          <a:p>
            <a:pPr marL="342900" indent="-342900">
              <a:lnSpc>
                <a:spcPct val="107000"/>
              </a:lnSpc>
              <a:spcBef>
                <a:spcPts val="0"/>
              </a:spcBef>
              <a:spcAft>
                <a:spcPts val="0"/>
              </a:spcAft>
              <a:buFont typeface="Calibri" panose="020F0502020204030204" pitchFamily="34" charset="0"/>
              <a:buChar char="-"/>
            </a:pPr>
            <a:endParaRPr lang="en-US" sz="2200" dirty="0">
              <a:latin typeface="Calibri" panose="020F0502020204030204" pitchFamily="34" charset="0"/>
              <a:cs typeface="Calibri" panose="020F0502020204030204" pitchFamily="34" charset="0"/>
            </a:endParaRPr>
          </a:p>
          <a:p>
            <a:pPr marL="342900" indent="-342900">
              <a:lnSpc>
                <a:spcPct val="107000"/>
              </a:lnSpc>
              <a:spcBef>
                <a:spcPts val="0"/>
              </a:spcBef>
              <a:spcAft>
                <a:spcPts val="0"/>
              </a:spcAft>
              <a:buFont typeface="Calibri" panose="020F0502020204030204" pitchFamily="34" charset="0"/>
              <a:buChar char="-"/>
            </a:pPr>
            <a:endParaRPr lang="en-US" sz="2200" dirty="0">
              <a:latin typeface="Calibri" panose="020F0502020204030204" pitchFamily="34" charset="0"/>
              <a:cs typeface="Calibri" panose="020F0502020204030204" pitchFamily="34" charset="0"/>
            </a:endParaRPr>
          </a:p>
          <a:p>
            <a:pPr marL="342900" indent="-342900">
              <a:lnSpc>
                <a:spcPct val="107000"/>
              </a:lnSpc>
              <a:spcBef>
                <a:spcPts val="0"/>
              </a:spcBef>
              <a:spcAft>
                <a:spcPts val="0"/>
              </a:spcAft>
              <a:buFont typeface="Calibri" panose="020F0502020204030204" pitchFamily="34" charset="0"/>
              <a:buChar char="-"/>
            </a:pPr>
            <a:endParaRPr lang="en-US" sz="2200" dirty="0">
              <a:latin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Calibri" panose="020F0502020204030204" pitchFamily="34" charset="0"/>
              <a:buChar char="-"/>
            </a:pPr>
            <a:endParaRPr lang="en-US" sz="22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5893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2357" y="381000"/>
            <a:ext cx="12220575" cy="456022"/>
          </a:xfrm>
        </p:spPr>
        <p:txBody>
          <a:bodyPr/>
          <a:lstStyle/>
          <a:p>
            <a:pPr marR="0" indent="0" algn="just">
              <a:lnSpc>
                <a:spcPct val="106000"/>
              </a:lnSpc>
              <a:spcBef>
                <a:spcPts val="0"/>
              </a:spcBef>
              <a:spcAft>
                <a:spcPts val="0"/>
              </a:spcAft>
              <a:buNone/>
            </a:pPr>
            <a:r>
              <a:rPr lang="en-US" dirty="0">
                <a:effectLst/>
                <a:latin typeface="Arial" panose="020B0604020202020204" pitchFamily="34" charset="0"/>
                <a:ea typeface="Calibri" panose="020F0502020204030204" pitchFamily="34" charset="0"/>
                <a:cs typeface="Arial" panose="020B0604020202020204" pitchFamily="34" charset="0"/>
              </a:rPr>
              <a:t>Solution for Overfitting:</a:t>
            </a:r>
          </a:p>
        </p:txBody>
      </p:sp>
      <p:sp>
        <p:nvSpPr>
          <p:cNvPr id="8" name="Content Placeholder 12">
            <a:extLst>
              <a:ext uri="{FF2B5EF4-FFF2-40B4-BE49-F238E27FC236}">
                <a16:creationId xmlns:a16="http://schemas.microsoft.com/office/drawing/2014/main" id="{F6706CA7-AAA6-49C9-918D-AC0AA6EB3FDF}"/>
              </a:ext>
            </a:extLst>
          </p:cNvPr>
          <p:cNvSpPr>
            <a:spLocks noGrp="1"/>
          </p:cNvSpPr>
          <p:nvPr>
            <p:ph sz="quarter" idx="13"/>
          </p:nvPr>
        </p:nvSpPr>
        <p:spPr>
          <a:xfrm>
            <a:off x="304800" y="1140542"/>
            <a:ext cx="11208099" cy="4064221"/>
          </a:xfrm>
        </p:spPr>
        <p:txBody>
          <a:bodyPr>
            <a:noAutofit/>
          </a:bodyPr>
          <a:lstStyle/>
          <a:p>
            <a:pPr marL="571500" indent="-342900" algn="just">
              <a:lnSpc>
                <a:spcPct val="106000"/>
              </a:lnSpc>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Before applying Target encoding, we had split the data into train-test or modeling data and OOT data (Nov and Dec). We used only training or “past” data for target encoding. </a:t>
            </a:r>
          </a:p>
          <a:p>
            <a:pPr marL="457200" marR="0" algn="just">
              <a:lnSpc>
                <a:spcPct val="106000"/>
              </a:lnSpc>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 We target encoded only DOW and Merchant State, as these two fields had &gt;2 cardinality, yet     they had enough number of records per category to be shown as examples to the model.</a:t>
            </a:r>
          </a:p>
          <a:p>
            <a:pPr marL="457200" marR="0" algn="just">
              <a:lnSpc>
                <a:spcPct val="106000"/>
              </a:lnSpc>
              <a:spcBef>
                <a:spcPts val="0"/>
              </a:spcBef>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 We also used exponential smoothing, i.e. applied an exponential function to smoothly transition between the overall target mean (</a:t>
            </a:r>
            <a:r>
              <a:rPr lang="en-US" dirty="0" err="1">
                <a:effectLst/>
                <a:latin typeface="Arial" panose="020B0604020202020204" pitchFamily="34" charset="0"/>
                <a:ea typeface="Calibri" panose="020F0502020204030204" pitchFamily="34" charset="0"/>
                <a:cs typeface="Arial" panose="020B0604020202020204" pitchFamily="34" charset="0"/>
              </a:rPr>
              <a:t>y_low</a:t>
            </a:r>
            <a:r>
              <a:rPr lang="en-US" dirty="0">
                <a:effectLst/>
                <a:latin typeface="Arial" panose="020B0604020202020204" pitchFamily="34" charset="0"/>
                <a:ea typeface="Calibri" panose="020F0502020204030204" pitchFamily="34" charset="0"/>
                <a:cs typeface="Arial" panose="020B0604020202020204" pitchFamily="34" charset="0"/>
              </a:rPr>
              <a:t> in the below formula) and the target mean (</a:t>
            </a:r>
            <a:r>
              <a:rPr lang="en-US" dirty="0" err="1">
                <a:effectLst/>
                <a:latin typeface="Arial" panose="020B0604020202020204" pitchFamily="34" charset="0"/>
                <a:ea typeface="Calibri" panose="020F0502020204030204" pitchFamily="34" charset="0"/>
                <a:cs typeface="Arial" panose="020B0604020202020204" pitchFamily="34" charset="0"/>
              </a:rPr>
              <a:t>y_high</a:t>
            </a:r>
            <a:r>
              <a:rPr lang="en-US" dirty="0">
                <a:effectLst/>
                <a:latin typeface="Arial" panose="020B0604020202020204" pitchFamily="34" charset="0"/>
                <a:ea typeface="Calibri" panose="020F0502020204030204" pitchFamily="34" charset="0"/>
                <a:cs typeface="Arial" panose="020B0604020202020204" pitchFamily="34" charset="0"/>
              </a:rPr>
              <a:t>) for each individual category.  N is the number of records of the corresponding category, c is the rate of transition. We chose c as 4 and </a:t>
            </a:r>
            <a:r>
              <a:rPr lang="en-US" dirty="0" err="1">
                <a:effectLst/>
                <a:latin typeface="Arial" panose="020B0604020202020204" pitchFamily="34" charset="0"/>
                <a:ea typeface="Calibri" panose="020F0502020204030204" pitchFamily="34" charset="0"/>
                <a:cs typeface="Arial" panose="020B0604020202020204" pitchFamily="34" charset="0"/>
              </a:rPr>
              <a:t>nmid</a:t>
            </a:r>
            <a:r>
              <a:rPr lang="en-US" dirty="0">
                <a:effectLst/>
                <a:latin typeface="Arial" panose="020B0604020202020204" pitchFamily="34" charset="0"/>
                <a:ea typeface="Calibri" panose="020F0502020204030204" pitchFamily="34" charset="0"/>
                <a:cs typeface="Arial" panose="020B0604020202020204" pitchFamily="34" charset="0"/>
              </a:rPr>
              <a:t> as 20.</a:t>
            </a:r>
          </a:p>
          <a:p>
            <a:pPr marL="342900" indent="-342900">
              <a:lnSpc>
                <a:spcPct val="107000"/>
              </a:lnSpc>
              <a:spcBef>
                <a:spcPts val="0"/>
              </a:spcBef>
              <a:spcAft>
                <a:spcPts val="0"/>
              </a:spcAft>
              <a:buFont typeface="Calibri" panose="020F0502020204030204" pitchFamily="34" charset="0"/>
              <a:buChar char="-"/>
            </a:pPr>
            <a:endParaRPr lang="en-US" sz="2200" dirty="0">
              <a:latin typeface="Calibri" panose="020F0502020204030204" pitchFamily="34" charset="0"/>
              <a:cs typeface="Calibri" panose="020F0502020204030204" pitchFamily="34" charset="0"/>
            </a:endParaRPr>
          </a:p>
          <a:p>
            <a:pPr marL="342900" indent="-342900">
              <a:lnSpc>
                <a:spcPct val="107000"/>
              </a:lnSpc>
              <a:spcBef>
                <a:spcPts val="0"/>
              </a:spcBef>
              <a:spcAft>
                <a:spcPts val="0"/>
              </a:spcAft>
              <a:buFont typeface="Calibri" panose="020F0502020204030204" pitchFamily="34" charset="0"/>
              <a:buChar char="-"/>
            </a:pPr>
            <a:endParaRPr lang="en-US" sz="2200" dirty="0">
              <a:latin typeface="Calibri" panose="020F0502020204030204" pitchFamily="34" charset="0"/>
              <a:cs typeface="Calibri" panose="020F0502020204030204" pitchFamily="34" charset="0"/>
            </a:endParaRPr>
          </a:p>
          <a:p>
            <a:pPr marL="342900" indent="-342900">
              <a:lnSpc>
                <a:spcPct val="107000"/>
              </a:lnSpc>
              <a:spcBef>
                <a:spcPts val="0"/>
              </a:spcBef>
              <a:spcAft>
                <a:spcPts val="0"/>
              </a:spcAft>
              <a:buFont typeface="Calibri" panose="020F0502020204030204" pitchFamily="34" charset="0"/>
              <a:buChar char="-"/>
            </a:pPr>
            <a:endParaRPr lang="en-US" sz="2200" dirty="0">
              <a:latin typeface="Calibri" panose="020F0502020204030204" pitchFamily="34" charset="0"/>
              <a:cs typeface="Calibri" panose="020F0502020204030204" pitchFamily="34" charset="0"/>
            </a:endParaRPr>
          </a:p>
          <a:p>
            <a:pPr marL="342900" indent="-342900">
              <a:lnSpc>
                <a:spcPct val="107000"/>
              </a:lnSpc>
              <a:spcBef>
                <a:spcPts val="0"/>
              </a:spcBef>
              <a:spcAft>
                <a:spcPts val="0"/>
              </a:spcAft>
              <a:buFont typeface="Calibri" panose="020F0502020204030204" pitchFamily="34" charset="0"/>
              <a:buChar char="-"/>
            </a:pPr>
            <a:endParaRPr lang="en-US" sz="2200" dirty="0">
              <a:latin typeface="Calibri" panose="020F0502020204030204" pitchFamily="34" charset="0"/>
              <a:cs typeface="Calibri" panose="020F0502020204030204" pitchFamily="34" charset="0"/>
            </a:endParaRPr>
          </a:p>
          <a:p>
            <a:pPr marL="0" indent="0">
              <a:lnSpc>
                <a:spcPct val="107000"/>
              </a:lnSpc>
              <a:spcBef>
                <a:spcPts val="0"/>
              </a:spcBef>
              <a:spcAft>
                <a:spcPts val="0"/>
              </a:spcAft>
              <a:buNone/>
            </a:pPr>
            <a:endParaRPr lang="en-US" sz="2200" dirty="0">
              <a:latin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Calibri" panose="020F0502020204030204" pitchFamily="34" charset="0"/>
              <a:buChar char="-"/>
            </a:pPr>
            <a:endParaRPr lang="en-US" sz="22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Diagram, schematic&#10;&#10;Description automatically generated">
            <a:extLst>
              <a:ext uri="{FF2B5EF4-FFF2-40B4-BE49-F238E27FC236}">
                <a16:creationId xmlns:a16="http://schemas.microsoft.com/office/drawing/2014/main" id="{1B8BF2A0-A6A7-4CF0-9E32-EE9F842F8B40}"/>
              </a:ext>
            </a:extLst>
          </p:cNvPr>
          <p:cNvPicPr>
            <a:picLocks noChangeAspect="1"/>
          </p:cNvPicPr>
          <p:nvPr/>
        </p:nvPicPr>
        <p:blipFill>
          <a:blip r:embed="rId3"/>
          <a:stretch>
            <a:fillRect/>
          </a:stretch>
        </p:blipFill>
        <p:spPr>
          <a:xfrm>
            <a:off x="4062266" y="4572000"/>
            <a:ext cx="4067468" cy="872002"/>
          </a:xfrm>
          <a:prstGeom prst="rect">
            <a:avLst/>
          </a:prstGeom>
        </p:spPr>
      </p:pic>
    </p:spTree>
    <p:extLst>
      <p:ext uri="{BB962C8B-B14F-4D97-AF65-F5344CB8AC3E}">
        <p14:creationId xmlns:p14="http://schemas.microsoft.com/office/powerpoint/2010/main" val="294913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78869"/>
            <a:ext cx="12189643" cy="458780"/>
          </a:xfrm>
        </p:spPr>
        <p:txBody>
          <a:bodyPr/>
          <a:lstStyle/>
          <a:p>
            <a:pPr>
              <a:lnSpc>
                <a:spcPct val="107000"/>
              </a:lnSpc>
              <a:spcBef>
                <a:spcPts val="0"/>
              </a:spcBef>
              <a:spcAft>
                <a:spcPts val="0"/>
              </a:spcAft>
            </a:pPr>
            <a:r>
              <a:rPr lang="en-US" dirty="0">
                <a:latin typeface="Arial" panose="020B0604020202020204" pitchFamily="34" charset="0"/>
                <a:cs typeface="Arial" panose="020B0604020202020204" pitchFamily="34" charset="0"/>
              </a:rPr>
              <a:t>Target encoding on Day of Week</a:t>
            </a:r>
          </a:p>
        </p:txBody>
      </p:sp>
      <p:pic>
        <p:nvPicPr>
          <p:cNvPr id="4" name="Picture 3">
            <a:extLst>
              <a:ext uri="{FF2B5EF4-FFF2-40B4-BE49-F238E27FC236}">
                <a16:creationId xmlns:a16="http://schemas.microsoft.com/office/drawing/2014/main" id="{305D2C5B-0EF1-4913-A646-DDEFB9D78169}"/>
              </a:ext>
            </a:extLst>
          </p:cNvPr>
          <p:cNvPicPr>
            <a:picLocks noChangeAspect="1"/>
          </p:cNvPicPr>
          <p:nvPr/>
        </p:nvPicPr>
        <p:blipFill>
          <a:blip r:embed="rId3"/>
          <a:stretch>
            <a:fillRect/>
          </a:stretch>
        </p:blipFill>
        <p:spPr>
          <a:xfrm>
            <a:off x="914400" y="1676400"/>
            <a:ext cx="10210800" cy="5009071"/>
          </a:xfrm>
          <a:prstGeom prst="rect">
            <a:avLst/>
          </a:prstGeom>
        </p:spPr>
      </p:pic>
      <p:sp>
        <p:nvSpPr>
          <p:cNvPr id="7" name="Content Placeholder 12">
            <a:extLst>
              <a:ext uri="{FF2B5EF4-FFF2-40B4-BE49-F238E27FC236}">
                <a16:creationId xmlns:a16="http://schemas.microsoft.com/office/drawing/2014/main" id="{CCADB262-8345-425C-A86F-8EE8C53F6F29}"/>
              </a:ext>
            </a:extLst>
          </p:cNvPr>
          <p:cNvSpPr>
            <a:spLocks noGrp="1"/>
          </p:cNvSpPr>
          <p:nvPr>
            <p:ph sz="quarter" idx="13"/>
          </p:nvPr>
        </p:nvSpPr>
        <p:spPr>
          <a:xfrm>
            <a:off x="304800" y="1140543"/>
            <a:ext cx="11208099" cy="535532"/>
          </a:xfrm>
        </p:spPr>
        <p:txBody>
          <a:bodyPr>
            <a:noAutofit/>
          </a:bodyPr>
          <a:lstStyle/>
          <a:p>
            <a:pPr marL="342900" indent="-342900">
              <a:lnSpc>
                <a:spcPct val="107000"/>
              </a:lnSpc>
              <a:spcBef>
                <a:spcPts val="0"/>
              </a:spcBef>
              <a:spcAft>
                <a:spcPts val="0"/>
              </a:spcAft>
              <a:buFont typeface="Calibri" panose="020F0502020204030204" pitchFamily="34" charset="0"/>
              <a:buChar char="-"/>
            </a:pPr>
            <a:endParaRPr lang="en-US" sz="2200" dirty="0">
              <a:latin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Calibri" panose="020F0502020204030204" pitchFamily="34" charset="0"/>
              <a:buChar char="-"/>
            </a:pPr>
            <a:endParaRPr lang="en-US" sz="22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7475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AD027F-07AC-4339-B5FB-FC02EC54833A}"/>
              </a:ext>
            </a:extLst>
          </p:cNvPr>
          <p:cNvPicPr>
            <a:picLocks noChangeAspect="1"/>
          </p:cNvPicPr>
          <p:nvPr/>
        </p:nvPicPr>
        <p:blipFill rotWithShape="1">
          <a:blip r:embed="rId3"/>
          <a:srcRect l="5662"/>
          <a:stretch/>
        </p:blipFill>
        <p:spPr>
          <a:xfrm>
            <a:off x="2819400" y="1447800"/>
            <a:ext cx="6553200" cy="5215157"/>
          </a:xfrm>
          <a:prstGeom prst="rect">
            <a:avLst/>
          </a:prstGeom>
        </p:spPr>
      </p:pic>
      <p:sp>
        <p:nvSpPr>
          <p:cNvPr id="9" name="Text Placeholder 1">
            <a:extLst>
              <a:ext uri="{FF2B5EF4-FFF2-40B4-BE49-F238E27FC236}">
                <a16:creationId xmlns:a16="http://schemas.microsoft.com/office/drawing/2014/main" id="{A0C8ED81-61A0-404B-B47A-CE3BCC6BC4FB}"/>
              </a:ext>
            </a:extLst>
          </p:cNvPr>
          <p:cNvSpPr>
            <a:spLocks noGrp="1"/>
          </p:cNvSpPr>
          <p:nvPr>
            <p:ph type="body" sz="quarter" idx="16"/>
          </p:nvPr>
        </p:nvSpPr>
        <p:spPr>
          <a:xfrm>
            <a:off x="0" y="378869"/>
            <a:ext cx="12189643" cy="458780"/>
          </a:xfrm>
        </p:spPr>
        <p:txBody>
          <a:bodyPr/>
          <a:lstStyle/>
          <a:p>
            <a:pPr>
              <a:lnSpc>
                <a:spcPct val="107000"/>
              </a:lnSpc>
              <a:spcBef>
                <a:spcPts val="0"/>
              </a:spcBef>
              <a:spcAft>
                <a:spcPts val="0"/>
              </a:spcAft>
            </a:pPr>
            <a:r>
              <a:rPr lang="en-US" dirty="0">
                <a:latin typeface="Arial" panose="020B0604020202020204" pitchFamily="34" charset="0"/>
                <a:cs typeface="Arial" panose="020B0604020202020204" pitchFamily="34" charset="0"/>
              </a:rPr>
              <a:t>Target encoding on Merchant State</a:t>
            </a:r>
          </a:p>
        </p:txBody>
      </p:sp>
    </p:spTree>
    <p:extLst>
      <p:ext uri="{BB962C8B-B14F-4D97-AF65-F5344CB8AC3E}">
        <p14:creationId xmlns:p14="http://schemas.microsoft.com/office/powerpoint/2010/main" val="860901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lstStyle/>
          <a:p>
            <a:r>
              <a:rPr lang="en-US" dirty="0"/>
              <a:t>Feature Engineering</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1556640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6324600" cy="5334000"/>
          </a:xfrm>
        </p:spPr>
        <p:txBody>
          <a:bodyPr>
            <a:normAutofit/>
          </a:bodyPr>
          <a:lstStyle/>
          <a:p>
            <a:r>
              <a:rPr lang="en-US" sz="2200" b="0" i="0" dirty="0">
                <a:solidFill>
                  <a:srgbClr val="333333"/>
                </a:solidFill>
                <a:effectLst/>
                <a:latin typeface="Calibri" panose="020F0502020204030204" pitchFamily="34" charset="0"/>
                <a:cs typeface="Calibri" panose="020F0502020204030204" pitchFamily="34" charset="0"/>
              </a:rPr>
              <a:t>Credit card fraud is a type of theft that occurs when someone that is not you uses your credit card or account information for an unauthorized </a:t>
            </a:r>
            <a:r>
              <a:rPr lang="en-US" sz="2200" dirty="0">
                <a:solidFill>
                  <a:srgbClr val="333333"/>
                </a:solidFill>
                <a:latin typeface="Calibri" panose="020F0502020204030204" pitchFamily="34" charset="0"/>
                <a:cs typeface="Calibri" panose="020F0502020204030204" pitchFamily="34" charset="0"/>
              </a:rPr>
              <a:t>purchase</a:t>
            </a:r>
            <a:r>
              <a:rPr lang="en-US" sz="2200" b="0" i="0" dirty="0">
                <a:solidFill>
                  <a:srgbClr val="333333"/>
                </a:solidFill>
                <a:effectLst/>
                <a:latin typeface="Calibri" panose="020F0502020204030204" pitchFamily="34" charset="0"/>
                <a:cs typeface="Calibri" panose="020F0502020204030204" pitchFamily="34" charset="0"/>
              </a:rPr>
              <a:t>. Fraud can happen as a result of a stolen, misplaced, or counterfeit credit card.</a:t>
            </a:r>
          </a:p>
          <a:p>
            <a:r>
              <a:rPr lang="en-US" sz="2200" dirty="0">
                <a:solidFill>
                  <a:srgbClr val="333333"/>
                </a:solidFill>
                <a:latin typeface="Calibri" panose="020F0502020204030204" pitchFamily="34" charset="0"/>
                <a:cs typeface="Calibri" panose="020F0502020204030204" pitchFamily="34" charset="0"/>
              </a:rPr>
              <a:t>United States is the most credit card fraud prone country in the world.</a:t>
            </a:r>
          </a:p>
          <a:p>
            <a:r>
              <a:rPr lang="en-US" sz="2200" b="0" i="0" dirty="0">
                <a:solidFill>
                  <a:srgbClr val="333333"/>
                </a:solidFill>
                <a:effectLst/>
                <a:latin typeface="Calibri" panose="020F0502020204030204" pitchFamily="34" charset="0"/>
                <a:cs typeface="Calibri" panose="020F0502020204030204" pitchFamily="34" charset="0"/>
              </a:rPr>
              <a:t>According to Federal Trade Commission’s (FTC), instances of credit card fraud in the US </a:t>
            </a:r>
            <a:r>
              <a:rPr lang="en-US" sz="2200" b="1" i="0" dirty="0">
                <a:solidFill>
                  <a:srgbClr val="333333"/>
                </a:solidFill>
                <a:effectLst/>
                <a:latin typeface="Calibri" panose="020F0502020204030204" pitchFamily="34" charset="0"/>
                <a:cs typeface="Calibri" panose="020F0502020204030204" pitchFamily="34" charset="0"/>
              </a:rPr>
              <a:t>increased by 44.6%</a:t>
            </a:r>
            <a:r>
              <a:rPr lang="en-US" sz="2200" b="0" i="0" dirty="0">
                <a:solidFill>
                  <a:srgbClr val="333333"/>
                </a:solidFill>
                <a:effectLst/>
                <a:latin typeface="Calibri" panose="020F0502020204030204" pitchFamily="34" charset="0"/>
                <a:cs typeface="Calibri" panose="020F0502020204030204" pitchFamily="34" charset="0"/>
              </a:rPr>
              <a:t> from 271,927 in 2019 to 393,207 in 2020 which resulted in a loss of approximately 3.3 billion dollars.</a:t>
            </a:r>
          </a:p>
          <a:p>
            <a:r>
              <a:rPr lang="en-US" sz="2200" b="0" i="0" dirty="0">
                <a:solidFill>
                  <a:srgbClr val="333333"/>
                </a:solidFill>
                <a:effectLst/>
                <a:latin typeface="Calibri" panose="020F0502020204030204" pitchFamily="34" charset="0"/>
                <a:cs typeface="Calibri" panose="020F0502020204030204" pitchFamily="34" charset="0"/>
              </a:rPr>
              <a:t>Credit card fraud accounted for </a:t>
            </a:r>
            <a:r>
              <a:rPr lang="en-US" sz="2200" b="1" i="0" dirty="0">
                <a:solidFill>
                  <a:srgbClr val="333333"/>
                </a:solidFill>
                <a:effectLst/>
                <a:latin typeface="Calibri" panose="020F0502020204030204" pitchFamily="34" charset="0"/>
                <a:cs typeface="Calibri" panose="020F0502020204030204" pitchFamily="34" charset="0"/>
              </a:rPr>
              <a:t>393,207</a:t>
            </a:r>
            <a:r>
              <a:rPr lang="en-US" sz="2200" b="0" i="0" dirty="0">
                <a:solidFill>
                  <a:srgbClr val="333333"/>
                </a:solidFill>
                <a:effectLst/>
                <a:latin typeface="Calibri" panose="020F0502020204030204" pitchFamily="34" charset="0"/>
                <a:cs typeface="Calibri" panose="020F0502020204030204" pitchFamily="34" charset="0"/>
              </a:rPr>
              <a:t> of the nearly 1.4 million (~28.08%) reports of identity thefts in 2020</a:t>
            </a:r>
            <a:r>
              <a:rPr lang="en-US" sz="2200" dirty="0">
                <a:solidFill>
                  <a:srgbClr val="333333"/>
                </a:solidFill>
                <a:latin typeface="Calibri" panose="020F0502020204030204" pitchFamily="34" charset="0"/>
                <a:cs typeface="Calibri" panose="020F0502020204030204" pitchFamily="34" charset="0"/>
              </a:rPr>
              <a:t>.</a:t>
            </a: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2357" y="381000"/>
            <a:ext cx="12220575" cy="535531"/>
          </a:xfrm>
        </p:spPr>
        <p:txBody>
          <a:bodyPr/>
          <a:lstStyle/>
          <a:p>
            <a:r>
              <a:rPr lang="en-US" sz="3200" dirty="0">
                <a:latin typeface="Calibri" panose="020F0502020204030204" pitchFamily="34" charset="0"/>
                <a:cs typeface="Calibri" panose="020F0502020204030204" pitchFamily="34" charset="0"/>
              </a:rPr>
              <a:t>Credit Card Transaction Fraud</a:t>
            </a:r>
          </a:p>
        </p:txBody>
      </p:sp>
      <p:pic>
        <p:nvPicPr>
          <p:cNvPr id="7" name="Picture 6" descr="Chart, bar chart&#10;&#10;Description automatically generated">
            <a:extLst>
              <a:ext uri="{FF2B5EF4-FFF2-40B4-BE49-F238E27FC236}">
                <a16:creationId xmlns:a16="http://schemas.microsoft.com/office/drawing/2014/main" id="{8F17A3FA-E8F5-4DCF-A029-81125B3666B7}"/>
              </a:ext>
            </a:extLst>
          </p:cNvPr>
          <p:cNvPicPr>
            <a:picLocks noChangeAspect="1"/>
          </p:cNvPicPr>
          <p:nvPr/>
        </p:nvPicPr>
        <p:blipFill>
          <a:blip r:embed="rId3"/>
          <a:stretch>
            <a:fillRect/>
          </a:stretch>
        </p:blipFill>
        <p:spPr>
          <a:xfrm>
            <a:off x="7086600" y="1219200"/>
            <a:ext cx="5007072" cy="5334000"/>
          </a:xfrm>
          <a:prstGeom prst="rect">
            <a:avLst/>
          </a:prstGeom>
        </p:spPr>
      </p:pic>
      <p:sp>
        <p:nvSpPr>
          <p:cNvPr id="3" name="Slide Number Placeholder 2">
            <a:extLst>
              <a:ext uri="{FF2B5EF4-FFF2-40B4-BE49-F238E27FC236}">
                <a16:creationId xmlns:a16="http://schemas.microsoft.com/office/drawing/2014/main" id="{32E049A3-DBF4-44B5-89FB-3C035F5D4A7E}"/>
              </a:ext>
            </a:extLst>
          </p:cNvPr>
          <p:cNvSpPr>
            <a:spLocks noGrp="1"/>
          </p:cNvSpPr>
          <p:nvPr>
            <p:ph type="sldNum" sz="quarter" idx="4"/>
          </p:nvPr>
        </p:nvSpPr>
        <p:spPr/>
        <p:txBody>
          <a:bodyPr/>
          <a:lstStyle/>
          <a:p>
            <a:fld id="{4FAB73BC-B049-4115-A692-8D63A059BFB8}" type="slidenum">
              <a:rPr lang="en-US" noProof="0" smtClean="0"/>
              <a:pPr/>
              <a:t>2</a:t>
            </a:fld>
            <a:endParaRPr lang="en-US" noProof="0" dirty="0"/>
          </a:p>
        </p:txBody>
      </p:sp>
    </p:spTree>
    <p:extLst>
      <p:ext uri="{BB962C8B-B14F-4D97-AF65-F5344CB8AC3E}">
        <p14:creationId xmlns:p14="http://schemas.microsoft.com/office/powerpoint/2010/main" val="1074725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344667" y="617987"/>
            <a:ext cx="10805160" cy="536735"/>
          </a:xfrm>
        </p:spPr>
        <p:txBody>
          <a:bodyPr>
            <a:noAutofit/>
          </a:bodyPr>
          <a:lstStyle/>
          <a:p>
            <a:r>
              <a:rPr lang="en-US" sz="3000" dirty="0">
                <a:solidFill>
                  <a:schemeClr val="bg1"/>
                </a:solidFill>
              </a:rPr>
              <a:t>F</a:t>
            </a:r>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338041" y="1219200"/>
            <a:ext cx="11853959" cy="4064221"/>
          </a:xfrm>
        </p:spPr>
        <p:txBody>
          <a:bodyPr>
            <a:noAutofit/>
          </a:bodyPr>
          <a:lstStyle/>
          <a:p>
            <a:pPr marL="342900" marR="0" lvl="0" indent="-342900">
              <a:lnSpc>
                <a:spcPct val="107000"/>
              </a:lnSpc>
              <a:spcBef>
                <a:spcPts val="0"/>
              </a:spcBef>
              <a:spcAft>
                <a:spcPts val="0"/>
              </a:spcAft>
              <a:buFont typeface="Calibri" panose="020F050202020403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Features are any measurable inputs to the model.</a:t>
            </a:r>
          </a:p>
          <a:p>
            <a:pPr marL="342900" marR="0" lvl="0" indent="-342900">
              <a:lnSpc>
                <a:spcPct val="107000"/>
              </a:lnSpc>
              <a:spcBef>
                <a:spcPts val="0"/>
              </a:spcBef>
              <a:spcAft>
                <a:spcPts val="0"/>
              </a:spcAft>
              <a:buFont typeface="Calibri" panose="020F050202020403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Using domain knowledge and various techniques, </a:t>
            </a:r>
            <a:r>
              <a:rPr lang="en-US" sz="2200" b="1" i="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feature engineering </a:t>
            </a:r>
            <a:r>
              <a:rPr lang="en-US" sz="2200" dirty="0">
                <a:effectLst/>
                <a:latin typeface="Calibri" panose="020F0502020204030204" pitchFamily="34" charset="0"/>
                <a:ea typeface="Calibri" panose="020F0502020204030204" pitchFamily="34" charset="0"/>
                <a:cs typeface="Times New Roman" panose="02020603050405020304" pitchFamily="18" charset="0"/>
              </a:rPr>
              <a:t>helps in preparing, transforming, and extracting features from raw data to provide the best inputs to a model.</a:t>
            </a:r>
          </a:p>
          <a:p>
            <a:pPr marL="342900" marR="0" lvl="0" indent="-342900">
              <a:lnSpc>
                <a:spcPct val="107000"/>
              </a:lnSpc>
              <a:spcBef>
                <a:spcPts val="0"/>
              </a:spcBef>
              <a:spcAft>
                <a:spcPts val="0"/>
              </a:spcAft>
              <a:buFont typeface="Calibri" panose="020F0502020204030204" pitchFamily="34" charset="0"/>
              <a:buChar char="-"/>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2200" dirty="0">
                <a:latin typeface="Calibri" panose="020F0502020204030204" pitchFamily="34" charset="0"/>
                <a:ea typeface="Calibri" panose="020F0502020204030204" pitchFamily="34" charset="0"/>
                <a:cs typeface="Times New Roman" panose="02020603050405020304" pitchFamily="18" charset="0"/>
              </a:rPr>
              <a:t>Benefits:</a:t>
            </a:r>
          </a:p>
          <a:p>
            <a:pPr marL="342900" marR="0" lvl="0" indent="-342900">
              <a:lnSpc>
                <a:spcPct val="107000"/>
              </a:lnSpc>
              <a:spcBef>
                <a:spcPts val="0"/>
              </a:spcBef>
              <a:spcAft>
                <a:spcPts val="0"/>
              </a:spcAft>
              <a:buFont typeface="Calibri" panose="020F0502020204030204" pitchFamily="34" charset="0"/>
              <a:buChar char="-"/>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228600" lvl="1" indent="0">
              <a:lnSpc>
                <a:spcPct val="107000"/>
              </a:lnSpc>
              <a:spcBef>
                <a:spcPts val="0"/>
              </a:spcBef>
              <a:spcAft>
                <a:spcPts val="0"/>
              </a:spcAft>
              <a:buNone/>
            </a:pPr>
            <a:r>
              <a:rPr lang="en-US" sz="2200" dirty="0">
                <a:latin typeface="Calibri" panose="020F0502020204030204" pitchFamily="34" charset="0"/>
                <a:ea typeface="Calibri" panose="020F0502020204030204" pitchFamily="34" charset="0"/>
                <a:cs typeface="Times New Roman" panose="02020603050405020304" pitchFamily="18" charset="0"/>
              </a:rPr>
              <a:t>Important information can get lost amidst the noise and competing signals in a large feature space.</a:t>
            </a:r>
          </a:p>
          <a:p>
            <a:pPr marL="228600" lvl="1" indent="0">
              <a:lnSpc>
                <a:spcPct val="107000"/>
              </a:lnSpc>
              <a:spcBef>
                <a:spcPts val="0"/>
              </a:spcBef>
              <a:spcAft>
                <a:spcPts val="0"/>
              </a:spcAft>
              <a:buNone/>
            </a:pPr>
            <a:r>
              <a:rPr lang="en-US" sz="2200" dirty="0">
                <a:effectLst/>
                <a:latin typeface="Calibri" panose="020F0502020204030204" pitchFamily="34" charset="0"/>
                <a:ea typeface="Calibri" panose="020F0502020204030204" pitchFamily="34" charset="0"/>
                <a:cs typeface="Times New Roman" panose="02020603050405020304" pitchFamily="18" charset="0"/>
              </a:rPr>
              <a:t>Feature engineering allows us to collect more data and measure additional variables that can potentially improve model performance and better emphasize the trends in the data.</a:t>
            </a:r>
          </a:p>
          <a:p>
            <a:pPr marL="228600" lvl="1" indent="0">
              <a:lnSpc>
                <a:spcPct val="107000"/>
              </a:lnSpc>
              <a:spcBef>
                <a:spcPts val="0"/>
              </a:spcBef>
              <a:spcAft>
                <a:spcPts val="0"/>
              </a:spcAft>
              <a:buNone/>
            </a:pPr>
            <a:r>
              <a:rPr lang="en-US" sz="2200" dirty="0">
                <a:latin typeface="Calibri" panose="020F0502020204030204" pitchFamily="34" charset="0"/>
                <a:ea typeface="Calibri" panose="020F0502020204030204" pitchFamily="34" charset="0"/>
                <a:cs typeface="Times New Roman" panose="02020603050405020304" pitchFamily="18" charset="0"/>
              </a:rPr>
              <a:t>Many times, variables become more informative by combining them or decomposing into two or more variables.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Picture 6" descr="Diagram&#10;&#10;Description automatically generated">
            <a:extLst>
              <a:ext uri="{FF2B5EF4-FFF2-40B4-BE49-F238E27FC236}">
                <a16:creationId xmlns:a16="http://schemas.microsoft.com/office/drawing/2014/main" id="{6FBCE2E4-45C5-4D57-9AAE-0A52D73BB555}"/>
              </a:ext>
            </a:extLst>
          </p:cNvPr>
          <p:cNvPicPr>
            <a:picLocks noChangeAspect="1"/>
          </p:cNvPicPr>
          <p:nvPr/>
        </p:nvPicPr>
        <p:blipFill>
          <a:blip r:embed="rId3"/>
          <a:stretch>
            <a:fillRect/>
          </a:stretch>
        </p:blipFill>
        <p:spPr>
          <a:xfrm>
            <a:off x="4038600" y="4953000"/>
            <a:ext cx="3962400" cy="1716593"/>
          </a:xfrm>
          <a:prstGeom prst="rect">
            <a:avLst/>
          </a:prstGeom>
        </p:spPr>
      </p:pic>
      <p:sp>
        <p:nvSpPr>
          <p:cNvPr id="9" name="Text Placeholder 1">
            <a:extLst>
              <a:ext uri="{FF2B5EF4-FFF2-40B4-BE49-F238E27FC236}">
                <a16:creationId xmlns:a16="http://schemas.microsoft.com/office/drawing/2014/main" id="{9D130255-F7D6-4393-94DB-6DD88098420D}"/>
              </a:ext>
            </a:extLst>
          </p:cNvPr>
          <p:cNvSpPr txBox="1">
            <a:spLocks/>
          </p:cNvSpPr>
          <p:nvPr/>
        </p:nvSpPr>
        <p:spPr>
          <a:xfrm>
            <a:off x="-8697" y="370701"/>
            <a:ext cx="12220575" cy="535531"/>
          </a:xfrm>
          <a:prstGeom prst="rect">
            <a:avLst/>
          </a:prstGeom>
          <a:solidFill>
            <a:schemeClr val="accent1"/>
          </a:solidFill>
        </p:spPr>
        <p:txBody>
          <a:bodyPr vert="horz" wrap="square" lIns="640080" tIns="45720" rIns="91440" bIns="45720" rtlCol="0">
            <a:sp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400" b="0" kern="1200">
                <a:solidFill>
                  <a:schemeClr val="bg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200" dirty="0">
                <a:latin typeface="Calibri" panose="020F0502020204030204" pitchFamily="34" charset="0"/>
                <a:cs typeface="Calibri" panose="020F0502020204030204" pitchFamily="34" charset="0"/>
              </a:rPr>
              <a:t>Feature Engineering</a:t>
            </a:r>
          </a:p>
        </p:txBody>
      </p:sp>
      <p:sp>
        <p:nvSpPr>
          <p:cNvPr id="2" name="Slide Number Placeholder 1">
            <a:extLst>
              <a:ext uri="{FF2B5EF4-FFF2-40B4-BE49-F238E27FC236}">
                <a16:creationId xmlns:a16="http://schemas.microsoft.com/office/drawing/2014/main" id="{94B86F2C-37C4-426A-9803-5FF83F13955B}"/>
              </a:ext>
            </a:extLst>
          </p:cNvPr>
          <p:cNvSpPr>
            <a:spLocks noGrp="1"/>
          </p:cNvSpPr>
          <p:nvPr>
            <p:ph type="sldNum" sz="quarter" idx="4"/>
          </p:nvPr>
        </p:nvSpPr>
        <p:spPr/>
        <p:txBody>
          <a:bodyPr/>
          <a:lstStyle/>
          <a:p>
            <a:fld id="{4FAB73BC-B049-4115-A692-8D63A059BFB8}" type="slidenum">
              <a:rPr lang="en-US" noProof="0" smtClean="0"/>
              <a:pPr/>
              <a:t>20</a:t>
            </a:fld>
            <a:endParaRPr lang="en-US" noProof="0" dirty="0"/>
          </a:p>
        </p:txBody>
      </p:sp>
    </p:spTree>
    <p:extLst>
      <p:ext uri="{BB962C8B-B14F-4D97-AF65-F5344CB8AC3E}">
        <p14:creationId xmlns:p14="http://schemas.microsoft.com/office/powerpoint/2010/main" val="442049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2357" y="381000"/>
            <a:ext cx="12220575" cy="535531"/>
          </a:xfrm>
        </p:spPr>
        <p:txBody>
          <a:bodyPr/>
          <a:lstStyle/>
          <a:p>
            <a:r>
              <a:rPr lang="en-US" sz="3200" dirty="0">
                <a:latin typeface="Calibri" panose="020F0502020204030204" pitchFamily="34" charset="0"/>
                <a:cs typeface="Calibri" panose="020F0502020204030204" pitchFamily="34" charset="0"/>
              </a:rPr>
              <a:t>Feature Engineering: Entities</a:t>
            </a:r>
          </a:p>
        </p:txBody>
      </p:sp>
      <p:pic>
        <p:nvPicPr>
          <p:cNvPr id="5" name="Picture 4">
            <a:extLst>
              <a:ext uri="{FF2B5EF4-FFF2-40B4-BE49-F238E27FC236}">
                <a16:creationId xmlns:a16="http://schemas.microsoft.com/office/drawing/2014/main" id="{6F50EC7C-3859-461A-A7C9-B85B93F201ED}"/>
              </a:ext>
            </a:extLst>
          </p:cNvPr>
          <p:cNvPicPr>
            <a:picLocks noChangeAspect="1"/>
          </p:cNvPicPr>
          <p:nvPr/>
        </p:nvPicPr>
        <p:blipFill>
          <a:blip r:embed="rId3"/>
          <a:stretch>
            <a:fillRect/>
          </a:stretch>
        </p:blipFill>
        <p:spPr>
          <a:xfrm>
            <a:off x="1551679" y="1981200"/>
            <a:ext cx="9121930" cy="1333616"/>
          </a:xfrm>
          <a:prstGeom prst="rect">
            <a:avLst/>
          </a:prstGeom>
        </p:spPr>
      </p:pic>
      <p:sp>
        <p:nvSpPr>
          <p:cNvPr id="3" name="TextBox 2">
            <a:extLst>
              <a:ext uri="{FF2B5EF4-FFF2-40B4-BE49-F238E27FC236}">
                <a16:creationId xmlns:a16="http://schemas.microsoft.com/office/drawing/2014/main" id="{39DB69A2-7B6D-4235-B3D0-D47E93BB61FE}"/>
              </a:ext>
            </a:extLst>
          </p:cNvPr>
          <p:cNvSpPr txBox="1"/>
          <p:nvPr/>
        </p:nvSpPr>
        <p:spPr>
          <a:xfrm>
            <a:off x="3848100" y="1306045"/>
            <a:ext cx="4495800" cy="400110"/>
          </a:xfrm>
          <a:prstGeom prst="rect">
            <a:avLst/>
          </a:prstGeom>
          <a:noFill/>
        </p:spPr>
        <p:txBody>
          <a:bodyPr wrap="square" rtlCol="0">
            <a:spAutoFit/>
          </a:bodyPr>
          <a:lstStyle/>
          <a:p>
            <a:r>
              <a:rPr lang="en-US" sz="2000" dirty="0"/>
              <a:t>Feature Engineered Candidate Variables</a:t>
            </a:r>
          </a:p>
        </p:txBody>
      </p:sp>
      <p:grpSp>
        <p:nvGrpSpPr>
          <p:cNvPr id="6" name="Group 5">
            <a:extLst>
              <a:ext uri="{FF2B5EF4-FFF2-40B4-BE49-F238E27FC236}">
                <a16:creationId xmlns:a16="http://schemas.microsoft.com/office/drawing/2014/main" id="{01861170-9165-446D-B845-89CDB5110AFC}"/>
              </a:ext>
            </a:extLst>
          </p:cNvPr>
          <p:cNvGrpSpPr/>
          <p:nvPr/>
        </p:nvGrpSpPr>
        <p:grpSpPr>
          <a:xfrm>
            <a:off x="1143000" y="3884185"/>
            <a:ext cx="9627691" cy="1403320"/>
            <a:chOff x="-1204940" y="1003673"/>
            <a:chExt cx="3543102" cy="1403320"/>
          </a:xfrm>
        </p:grpSpPr>
        <p:grpSp>
          <p:nvGrpSpPr>
            <p:cNvPr id="7" name="Group 6">
              <a:extLst>
                <a:ext uri="{FF2B5EF4-FFF2-40B4-BE49-F238E27FC236}">
                  <a16:creationId xmlns:a16="http://schemas.microsoft.com/office/drawing/2014/main" id="{A8AB25DE-BB25-455D-A10B-D1E5217C081E}"/>
                </a:ext>
              </a:extLst>
            </p:cNvPr>
            <p:cNvGrpSpPr/>
            <p:nvPr/>
          </p:nvGrpSpPr>
          <p:grpSpPr>
            <a:xfrm>
              <a:off x="1260717" y="1003673"/>
              <a:ext cx="1077445" cy="1403320"/>
              <a:chOff x="1260717" y="1003673"/>
              <a:chExt cx="1077445" cy="1403320"/>
            </a:xfrm>
          </p:grpSpPr>
          <p:grpSp>
            <p:nvGrpSpPr>
              <p:cNvPr id="9" name="Group 8">
                <a:extLst>
                  <a:ext uri="{FF2B5EF4-FFF2-40B4-BE49-F238E27FC236}">
                    <a16:creationId xmlns:a16="http://schemas.microsoft.com/office/drawing/2014/main" id="{5355F488-49E9-47C1-ABB1-5FBB6845AD04}"/>
                  </a:ext>
                </a:extLst>
              </p:cNvPr>
              <p:cNvGrpSpPr/>
              <p:nvPr/>
            </p:nvGrpSpPr>
            <p:grpSpPr>
              <a:xfrm>
                <a:off x="1572992" y="1003673"/>
                <a:ext cx="765170" cy="1403320"/>
                <a:chOff x="730344" y="1280056"/>
                <a:chExt cx="765170" cy="1403320"/>
              </a:xfrm>
            </p:grpSpPr>
            <p:sp>
              <p:nvSpPr>
                <p:cNvPr id="18" name="TextBox 2">
                  <a:extLst>
                    <a:ext uri="{FF2B5EF4-FFF2-40B4-BE49-F238E27FC236}">
                      <a16:creationId xmlns:a16="http://schemas.microsoft.com/office/drawing/2014/main" id="{E845BCF6-0469-493B-87CC-FC89A379B49C}"/>
                    </a:ext>
                  </a:extLst>
                </p:cNvPr>
                <p:cNvSpPr txBox="1"/>
                <p:nvPr/>
              </p:nvSpPr>
              <p:spPr>
                <a:xfrm>
                  <a:off x="730344" y="1292132"/>
                  <a:ext cx="765170"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err="1"/>
                    <a:t>Cardnum</a:t>
                  </a:r>
                  <a:endParaRPr lang="en-US" sz="1600" dirty="0"/>
                </a:p>
                <a:p>
                  <a:pPr algn="ctr"/>
                  <a:r>
                    <a:rPr lang="en-US" sz="1600" dirty="0" err="1"/>
                    <a:t>Merchnum</a:t>
                  </a:r>
                  <a:endParaRPr lang="en-US" sz="1600" dirty="0"/>
                </a:p>
                <a:p>
                  <a:pPr algn="ctr"/>
                  <a:r>
                    <a:rPr lang="en-US" sz="1600" dirty="0" err="1"/>
                    <a:t>MerchState</a:t>
                  </a:r>
                  <a:endParaRPr lang="en-US" sz="1600" dirty="0"/>
                </a:p>
                <a:p>
                  <a:pPr algn="ctr"/>
                  <a:r>
                    <a:rPr lang="en-US" sz="1600" dirty="0" err="1"/>
                    <a:t>MerchZip</a:t>
                  </a:r>
                  <a:endParaRPr lang="en-US" sz="1600" dirty="0"/>
                </a:p>
                <a:p>
                  <a:pPr algn="ctr"/>
                  <a:r>
                    <a:rPr lang="en-US" sz="1600" dirty="0" err="1"/>
                    <a:t>MerchDescription</a:t>
                  </a:r>
                  <a:endParaRPr lang="en-US" sz="1600" dirty="0"/>
                </a:p>
              </p:txBody>
            </p:sp>
            <p:sp>
              <p:nvSpPr>
                <p:cNvPr id="19" name="Double Bracket 18">
                  <a:extLst>
                    <a:ext uri="{FF2B5EF4-FFF2-40B4-BE49-F238E27FC236}">
                      <a16:creationId xmlns:a16="http://schemas.microsoft.com/office/drawing/2014/main" id="{8CB38FFC-87CF-4CEB-A519-C4CAF2A123D4}"/>
                    </a:ext>
                  </a:extLst>
                </p:cNvPr>
                <p:cNvSpPr/>
                <p:nvPr/>
              </p:nvSpPr>
              <p:spPr>
                <a:xfrm>
                  <a:off x="739918" y="1280056"/>
                  <a:ext cx="699511" cy="140332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10" name="TextBox 6">
                <a:extLst>
                  <a:ext uri="{FF2B5EF4-FFF2-40B4-BE49-F238E27FC236}">
                    <a16:creationId xmlns:a16="http://schemas.microsoft.com/office/drawing/2014/main" id="{70D6B905-A8FA-4DC3-AE81-1B07D31E43EC}"/>
                  </a:ext>
                </a:extLst>
              </p:cNvPr>
              <p:cNvSpPr txBox="1"/>
              <p:nvPr/>
            </p:nvSpPr>
            <p:spPr>
              <a:xfrm>
                <a:off x="1260717" y="1613442"/>
                <a:ext cx="22795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a:t>
                </a:r>
              </a:p>
            </p:txBody>
          </p:sp>
        </p:grpSp>
        <p:sp>
          <p:nvSpPr>
            <p:cNvPr id="8" name="TextBox 17">
              <a:extLst>
                <a:ext uri="{FF2B5EF4-FFF2-40B4-BE49-F238E27FC236}">
                  <a16:creationId xmlns:a16="http://schemas.microsoft.com/office/drawing/2014/main" id="{255FBBCA-7A14-4964-B62D-6A1504D10903}"/>
                </a:ext>
              </a:extLst>
            </p:cNvPr>
            <p:cNvSpPr txBox="1"/>
            <p:nvPr/>
          </p:nvSpPr>
          <p:spPr>
            <a:xfrm>
              <a:off x="-1204940" y="1567274"/>
              <a:ext cx="108845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Entities</a:t>
              </a:r>
            </a:p>
          </p:txBody>
        </p:sp>
      </p:grpSp>
      <p:sp>
        <p:nvSpPr>
          <p:cNvPr id="21" name="TextBox 6">
            <a:extLst>
              <a:ext uri="{FF2B5EF4-FFF2-40B4-BE49-F238E27FC236}">
                <a16:creationId xmlns:a16="http://schemas.microsoft.com/office/drawing/2014/main" id="{72909BBE-0331-411B-9758-DBFF6D1C7A0C}"/>
              </a:ext>
            </a:extLst>
          </p:cNvPr>
          <p:cNvSpPr txBox="1"/>
          <p:nvPr/>
        </p:nvSpPr>
        <p:spPr>
          <a:xfrm>
            <a:off x="3915312" y="4447788"/>
            <a:ext cx="396031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Feature Engineered Candidate Variables</a:t>
            </a:r>
          </a:p>
        </p:txBody>
      </p:sp>
      <p:sp>
        <p:nvSpPr>
          <p:cNvPr id="23" name="TextBox 6">
            <a:extLst>
              <a:ext uri="{FF2B5EF4-FFF2-40B4-BE49-F238E27FC236}">
                <a16:creationId xmlns:a16="http://schemas.microsoft.com/office/drawing/2014/main" id="{E01328A1-1DCC-41BD-B246-1D9C94F35FBF}"/>
              </a:ext>
            </a:extLst>
          </p:cNvPr>
          <p:cNvSpPr txBox="1"/>
          <p:nvPr/>
        </p:nvSpPr>
        <p:spPr>
          <a:xfrm>
            <a:off x="3261719" y="4493953"/>
            <a:ext cx="28725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a:t>
            </a:r>
          </a:p>
        </p:txBody>
      </p:sp>
      <p:sp>
        <p:nvSpPr>
          <p:cNvPr id="4" name="Slide Number Placeholder 3">
            <a:extLst>
              <a:ext uri="{FF2B5EF4-FFF2-40B4-BE49-F238E27FC236}">
                <a16:creationId xmlns:a16="http://schemas.microsoft.com/office/drawing/2014/main" id="{3D9440CE-F6B3-443B-ADE6-25560675BC3D}"/>
              </a:ext>
            </a:extLst>
          </p:cNvPr>
          <p:cNvSpPr>
            <a:spLocks noGrp="1"/>
          </p:cNvSpPr>
          <p:nvPr>
            <p:ph type="sldNum" sz="quarter" idx="4"/>
          </p:nvPr>
        </p:nvSpPr>
        <p:spPr/>
        <p:txBody>
          <a:bodyPr/>
          <a:lstStyle/>
          <a:p>
            <a:fld id="{4FAB73BC-B049-4115-A692-8D63A059BFB8}" type="slidenum">
              <a:rPr lang="en-US" noProof="0" smtClean="0"/>
              <a:pPr/>
              <a:t>21</a:t>
            </a:fld>
            <a:endParaRPr lang="en-US" noProof="0" dirty="0"/>
          </a:p>
        </p:txBody>
      </p:sp>
    </p:spTree>
    <p:extLst>
      <p:ext uri="{BB962C8B-B14F-4D97-AF65-F5344CB8AC3E}">
        <p14:creationId xmlns:p14="http://schemas.microsoft.com/office/powerpoint/2010/main" val="326388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2357" y="381000"/>
            <a:ext cx="12220575" cy="535531"/>
          </a:xfrm>
        </p:spPr>
        <p:txBody>
          <a:bodyPr/>
          <a:lstStyle/>
          <a:p>
            <a:r>
              <a:rPr lang="en-US" sz="3200" dirty="0">
                <a:latin typeface="Calibri" panose="020F0502020204030204" pitchFamily="34" charset="0"/>
                <a:cs typeface="Calibri" panose="020F0502020204030204" pitchFamily="34" charset="0"/>
              </a:rPr>
              <a:t>Feature Engineering: Building Candidate Variables</a:t>
            </a:r>
          </a:p>
        </p:txBody>
      </p:sp>
      <p:grpSp>
        <p:nvGrpSpPr>
          <p:cNvPr id="7" name="Group 6">
            <a:extLst>
              <a:ext uri="{FF2B5EF4-FFF2-40B4-BE49-F238E27FC236}">
                <a16:creationId xmlns:a16="http://schemas.microsoft.com/office/drawing/2014/main" id="{F37C7C2F-FEBF-D649-AD05-1FA693B6B0CE}"/>
              </a:ext>
            </a:extLst>
          </p:cNvPr>
          <p:cNvGrpSpPr/>
          <p:nvPr/>
        </p:nvGrpSpPr>
        <p:grpSpPr>
          <a:xfrm>
            <a:off x="238125" y="1219200"/>
            <a:ext cx="9524017" cy="2677656"/>
            <a:chOff x="487358" y="550870"/>
            <a:chExt cx="7557906" cy="2677656"/>
          </a:xfrm>
        </p:grpSpPr>
        <p:grpSp>
          <p:nvGrpSpPr>
            <p:cNvPr id="63" name="Group 62">
              <a:extLst>
                <a:ext uri="{FF2B5EF4-FFF2-40B4-BE49-F238E27FC236}">
                  <a16:creationId xmlns:a16="http://schemas.microsoft.com/office/drawing/2014/main" id="{F7815FA9-F537-A345-9811-7A74AB87E9E9}"/>
                </a:ext>
              </a:extLst>
            </p:cNvPr>
            <p:cNvGrpSpPr/>
            <p:nvPr/>
          </p:nvGrpSpPr>
          <p:grpSpPr>
            <a:xfrm>
              <a:off x="1887331" y="550870"/>
              <a:ext cx="6157933" cy="2677656"/>
              <a:chOff x="1887331" y="550870"/>
              <a:chExt cx="6157933" cy="2677656"/>
            </a:xfrm>
          </p:grpSpPr>
          <p:grpSp>
            <p:nvGrpSpPr>
              <p:cNvPr id="65" name="Group 64">
                <a:extLst>
                  <a:ext uri="{FF2B5EF4-FFF2-40B4-BE49-F238E27FC236}">
                    <a16:creationId xmlns:a16="http://schemas.microsoft.com/office/drawing/2014/main" id="{886DED76-E9EC-0D43-A7A9-69BA391A4C2B}"/>
                  </a:ext>
                </a:extLst>
              </p:cNvPr>
              <p:cNvGrpSpPr/>
              <p:nvPr/>
            </p:nvGrpSpPr>
            <p:grpSpPr>
              <a:xfrm>
                <a:off x="1887331" y="964761"/>
                <a:ext cx="1375944" cy="1643666"/>
                <a:chOff x="1044683" y="1241144"/>
                <a:chExt cx="1375944" cy="1643666"/>
              </a:xfrm>
            </p:grpSpPr>
            <p:sp>
              <p:nvSpPr>
                <p:cNvPr id="74" name="TextBox 2">
                  <a:extLst>
                    <a:ext uri="{FF2B5EF4-FFF2-40B4-BE49-F238E27FC236}">
                      <a16:creationId xmlns:a16="http://schemas.microsoft.com/office/drawing/2014/main" id="{B311D341-179D-424E-8C56-24C08EB3D3B6}"/>
                    </a:ext>
                  </a:extLst>
                </p:cNvPr>
                <p:cNvSpPr txBox="1"/>
                <p:nvPr/>
              </p:nvSpPr>
              <p:spPr>
                <a:xfrm>
                  <a:off x="1123739" y="1241144"/>
                  <a:ext cx="1265283" cy="156966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Average</a:t>
                  </a:r>
                </a:p>
                <a:p>
                  <a:pPr algn="ctr"/>
                  <a:r>
                    <a:rPr lang="en-US" sz="1200" dirty="0"/>
                    <a:t>Maximum</a:t>
                  </a:r>
                </a:p>
                <a:p>
                  <a:pPr algn="ctr"/>
                  <a:r>
                    <a:rPr lang="en-US" sz="1200" dirty="0"/>
                    <a:t>Median</a:t>
                  </a:r>
                </a:p>
                <a:p>
                  <a:pPr algn="ctr"/>
                  <a:r>
                    <a:rPr lang="en-US" sz="1200" dirty="0"/>
                    <a:t>Total</a:t>
                  </a:r>
                </a:p>
                <a:p>
                  <a:pPr algn="ctr"/>
                  <a:r>
                    <a:rPr lang="en-US" sz="1200" dirty="0"/>
                    <a:t>Actual/average</a:t>
                  </a:r>
                </a:p>
                <a:p>
                  <a:pPr algn="ctr"/>
                  <a:r>
                    <a:rPr lang="en-US" sz="1200" dirty="0"/>
                    <a:t>Actual/maximum</a:t>
                  </a:r>
                </a:p>
                <a:p>
                  <a:pPr algn="ctr"/>
                  <a:r>
                    <a:rPr lang="en-US" sz="1200" dirty="0"/>
                    <a:t>Actual/median</a:t>
                  </a:r>
                </a:p>
                <a:p>
                  <a:pPr algn="ctr"/>
                  <a:r>
                    <a:rPr lang="en-US" sz="1200" dirty="0"/>
                    <a:t>Actual/total</a:t>
                  </a:r>
                </a:p>
              </p:txBody>
            </p:sp>
            <p:sp>
              <p:nvSpPr>
                <p:cNvPr id="75" name="Double Bracket 74">
                  <a:extLst>
                    <a:ext uri="{FF2B5EF4-FFF2-40B4-BE49-F238E27FC236}">
                      <a16:creationId xmlns:a16="http://schemas.microsoft.com/office/drawing/2014/main" id="{7FD007A0-FC58-9241-9429-AB6821E899BB}"/>
                    </a:ext>
                  </a:extLst>
                </p:cNvPr>
                <p:cNvSpPr/>
                <p:nvPr/>
              </p:nvSpPr>
              <p:spPr>
                <a:xfrm>
                  <a:off x="1044683" y="1315150"/>
                  <a:ext cx="1375944" cy="15696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66" name="TextBox 6">
                <a:extLst>
                  <a:ext uri="{FF2B5EF4-FFF2-40B4-BE49-F238E27FC236}">
                    <a16:creationId xmlns:a16="http://schemas.microsoft.com/office/drawing/2014/main" id="{05158806-EBF2-D44F-82C1-137C6F4466D4}"/>
                  </a:ext>
                </a:extLst>
              </p:cNvPr>
              <p:cNvSpPr txBox="1"/>
              <p:nvPr/>
            </p:nvSpPr>
            <p:spPr>
              <a:xfrm>
                <a:off x="3342332" y="1504012"/>
                <a:ext cx="7760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amount</a:t>
                </a:r>
              </a:p>
              <a:p>
                <a:pPr algn="ctr"/>
                <a:r>
                  <a:rPr lang="en-US" sz="1200" dirty="0"/>
                  <a:t>by/at this</a:t>
                </a:r>
              </a:p>
            </p:txBody>
          </p:sp>
          <p:grpSp>
            <p:nvGrpSpPr>
              <p:cNvPr id="67" name="Group 66">
                <a:extLst>
                  <a:ext uri="{FF2B5EF4-FFF2-40B4-BE49-F238E27FC236}">
                    <a16:creationId xmlns:a16="http://schemas.microsoft.com/office/drawing/2014/main" id="{DDFC59FE-DC6E-1C43-AE82-42CF36A02653}"/>
                  </a:ext>
                </a:extLst>
              </p:cNvPr>
              <p:cNvGrpSpPr/>
              <p:nvPr/>
            </p:nvGrpSpPr>
            <p:grpSpPr>
              <a:xfrm>
                <a:off x="4182691" y="550870"/>
                <a:ext cx="1950567" cy="2677656"/>
                <a:chOff x="1011328" y="401981"/>
                <a:chExt cx="1950567" cy="3751710"/>
              </a:xfrm>
            </p:grpSpPr>
            <p:sp>
              <p:nvSpPr>
                <p:cNvPr id="72" name="TextBox 11">
                  <a:extLst>
                    <a:ext uri="{FF2B5EF4-FFF2-40B4-BE49-F238E27FC236}">
                      <a16:creationId xmlns:a16="http://schemas.microsoft.com/office/drawing/2014/main" id="{8BD6209E-8546-B840-9D76-DE740C22C09D}"/>
                    </a:ext>
                  </a:extLst>
                </p:cNvPr>
                <p:cNvSpPr txBox="1"/>
                <p:nvPr/>
              </p:nvSpPr>
              <p:spPr>
                <a:xfrm>
                  <a:off x="1110222" y="401981"/>
                  <a:ext cx="1752779" cy="37517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t>Cardnum_Merchnum</a:t>
                  </a:r>
                  <a:endParaRPr lang="en-US" sz="1200" dirty="0"/>
                </a:p>
                <a:p>
                  <a:pPr algn="ctr"/>
                  <a:r>
                    <a:rPr lang="en-US" sz="1200" dirty="0" err="1"/>
                    <a:t>Cardnum_MerchState</a:t>
                  </a:r>
                  <a:endParaRPr lang="en-US" sz="1200" dirty="0"/>
                </a:p>
                <a:p>
                  <a:pPr algn="ctr"/>
                  <a:r>
                    <a:rPr lang="en-US" sz="1200" dirty="0" err="1"/>
                    <a:t>Cardnum_MerchZip</a:t>
                  </a:r>
                  <a:endParaRPr lang="en-US" sz="1200" dirty="0"/>
                </a:p>
                <a:p>
                  <a:pPr algn="ctr"/>
                  <a:r>
                    <a:rPr lang="en-US" sz="1200" dirty="0" err="1"/>
                    <a:t>Cardnum_MerchDescription</a:t>
                  </a:r>
                  <a:endParaRPr lang="en-US" sz="1200" dirty="0"/>
                </a:p>
                <a:p>
                  <a:pPr algn="ctr"/>
                  <a:r>
                    <a:rPr lang="en-US" sz="1200" dirty="0" err="1"/>
                    <a:t>Cardnum_Merchnum_MerchState</a:t>
                  </a:r>
                  <a:endParaRPr lang="en-US" sz="1200" dirty="0"/>
                </a:p>
                <a:p>
                  <a:pPr algn="ctr"/>
                  <a:r>
                    <a:rPr lang="en-US" sz="1200" dirty="0" err="1"/>
                    <a:t>Cardnum_Merchnum_MerchZip</a:t>
                  </a:r>
                  <a:endParaRPr lang="en-US" sz="1200" dirty="0"/>
                </a:p>
                <a:p>
                  <a:pPr algn="ctr"/>
                  <a:r>
                    <a:rPr lang="en-US" sz="1200" dirty="0" err="1"/>
                    <a:t>Merchnum_Merchzip</a:t>
                  </a:r>
                  <a:endParaRPr lang="en-US" sz="1200" dirty="0"/>
                </a:p>
                <a:p>
                  <a:pPr algn="ctr"/>
                  <a:r>
                    <a:rPr lang="en-US" sz="1200" dirty="0" err="1"/>
                    <a:t>Merchnum_MerchState</a:t>
                  </a:r>
                  <a:endParaRPr lang="en-US" sz="1200" dirty="0"/>
                </a:p>
                <a:p>
                  <a:pPr algn="ctr"/>
                  <a:r>
                    <a:rPr lang="en-US" sz="1200" dirty="0"/>
                    <a:t>Merch state</a:t>
                  </a:r>
                </a:p>
                <a:p>
                  <a:pPr algn="ctr"/>
                  <a:r>
                    <a:rPr lang="en-US" sz="1200" dirty="0"/>
                    <a:t>Merch zip</a:t>
                  </a:r>
                </a:p>
                <a:p>
                  <a:pPr algn="ctr"/>
                  <a:r>
                    <a:rPr lang="en-US" sz="1200" dirty="0" err="1"/>
                    <a:t>Merchnum</a:t>
                  </a:r>
                  <a:endParaRPr lang="en-US" sz="1200" dirty="0"/>
                </a:p>
                <a:p>
                  <a:pPr algn="ctr"/>
                  <a:r>
                    <a:rPr lang="en-US" sz="1200" dirty="0"/>
                    <a:t>Merch description</a:t>
                  </a:r>
                </a:p>
                <a:p>
                  <a:pPr algn="ctr"/>
                  <a:r>
                    <a:rPr lang="en-US" sz="1200" dirty="0" err="1"/>
                    <a:t>Cardnum</a:t>
                  </a:r>
                  <a:endParaRPr lang="en-US" sz="1200" dirty="0"/>
                </a:p>
                <a:p>
                  <a:pPr algn="ctr"/>
                  <a:endParaRPr lang="en-US" sz="1200" dirty="0"/>
                </a:p>
              </p:txBody>
            </p:sp>
            <p:sp>
              <p:nvSpPr>
                <p:cNvPr id="73" name="Double Bracket 72">
                  <a:extLst>
                    <a:ext uri="{FF2B5EF4-FFF2-40B4-BE49-F238E27FC236}">
                      <a16:creationId xmlns:a16="http://schemas.microsoft.com/office/drawing/2014/main" id="{961E52C0-8BC2-EE44-9B82-1FBD66C6854F}"/>
                    </a:ext>
                  </a:extLst>
                </p:cNvPr>
                <p:cNvSpPr/>
                <p:nvPr/>
              </p:nvSpPr>
              <p:spPr>
                <a:xfrm>
                  <a:off x="1011328" y="645789"/>
                  <a:ext cx="1950567" cy="309618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68" name="TextBox 13">
                <a:extLst>
                  <a:ext uri="{FF2B5EF4-FFF2-40B4-BE49-F238E27FC236}">
                    <a16:creationId xmlns:a16="http://schemas.microsoft.com/office/drawing/2014/main" id="{9709149B-6F6E-BA43-A6CE-B4C72D5E6BA3}"/>
                  </a:ext>
                </a:extLst>
              </p:cNvPr>
              <p:cNvSpPr txBox="1"/>
              <p:nvPr/>
            </p:nvSpPr>
            <p:spPr>
              <a:xfrm>
                <a:off x="6198290" y="1611091"/>
                <a:ext cx="1006302"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over the past</a:t>
                </a:r>
              </a:p>
            </p:txBody>
          </p:sp>
          <p:grpSp>
            <p:nvGrpSpPr>
              <p:cNvPr id="69" name="Group 68">
                <a:extLst>
                  <a:ext uri="{FF2B5EF4-FFF2-40B4-BE49-F238E27FC236}">
                    <a16:creationId xmlns:a16="http://schemas.microsoft.com/office/drawing/2014/main" id="{F977298D-A29B-FD46-AB91-D33E40FBD286}"/>
                  </a:ext>
                </a:extLst>
              </p:cNvPr>
              <p:cNvGrpSpPr/>
              <p:nvPr/>
            </p:nvGrpSpPr>
            <p:grpSpPr>
              <a:xfrm>
                <a:off x="7210881" y="1104198"/>
                <a:ext cx="834383" cy="1660117"/>
                <a:chOff x="1566532" y="1300426"/>
                <a:chExt cx="1353944" cy="2106264"/>
              </a:xfrm>
            </p:grpSpPr>
            <p:sp>
              <p:nvSpPr>
                <p:cNvPr id="70" name="TextBox 15">
                  <a:extLst>
                    <a:ext uri="{FF2B5EF4-FFF2-40B4-BE49-F238E27FC236}">
                      <a16:creationId xmlns:a16="http://schemas.microsoft.com/office/drawing/2014/main" id="{BE68737C-051E-D344-8B49-74EC75E71FBB}"/>
                    </a:ext>
                  </a:extLst>
                </p:cNvPr>
                <p:cNvSpPr txBox="1"/>
                <p:nvPr/>
              </p:nvSpPr>
              <p:spPr>
                <a:xfrm>
                  <a:off x="1798380" y="1357809"/>
                  <a:ext cx="890246" cy="19914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0 days</a:t>
                  </a:r>
                </a:p>
                <a:p>
                  <a:pPr algn="ctr"/>
                  <a:r>
                    <a:rPr lang="en-US" sz="1200" dirty="0"/>
                    <a:t>1 day</a:t>
                  </a:r>
                </a:p>
                <a:p>
                  <a:pPr algn="ctr"/>
                  <a:r>
                    <a:rPr lang="en-US" sz="1200" dirty="0"/>
                    <a:t>3 days</a:t>
                  </a:r>
                </a:p>
                <a:p>
                  <a:pPr algn="ctr"/>
                  <a:r>
                    <a:rPr lang="en-US" sz="1200" dirty="0"/>
                    <a:t>7 days</a:t>
                  </a:r>
                </a:p>
                <a:p>
                  <a:pPr algn="ctr"/>
                  <a:r>
                    <a:rPr lang="en-US" sz="1200" dirty="0"/>
                    <a:t>14 days</a:t>
                  </a:r>
                </a:p>
                <a:p>
                  <a:pPr algn="ctr"/>
                  <a:r>
                    <a:rPr lang="en-US" sz="1200" dirty="0"/>
                    <a:t>30 days</a:t>
                  </a:r>
                </a:p>
                <a:p>
                  <a:pPr algn="ctr"/>
                  <a:r>
                    <a:rPr lang="en-US" sz="1200" dirty="0"/>
                    <a:t>60 days</a:t>
                  </a:r>
                </a:p>
                <a:p>
                  <a:pPr algn="ctr"/>
                  <a:r>
                    <a:rPr lang="en-US" sz="1200" dirty="0"/>
                    <a:t>90 days</a:t>
                  </a:r>
                </a:p>
              </p:txBody>
            </p:sp>
            <p:sp>
              <p:nvSpPr>
                <p:cNvPr id="71" name="Double Bracket 70">
                  <a:extLst>
                    <a:ext uri="{FF2B5EF4-FFF2-40B4-BE49-F238E27FC236}">
                      <a16:creationId xmlns:a16="http://schemas.microsoft.com/office/drawing/2014/main" id="{0231D8D2-6A1F-9A40-8768-859ECC2CBDE1}"/>
                    </a:ext>
                  </a:extLst>
                </p:cNvPr>
                <p:cNvSpPr/>
                <p:nvPr/>
              </p:nvSpPr>
              <p:spPr>
                <a:xfrm>
                  <a:off x="1566532" y="1300426"/>
                  <a:ext cx="1353944" cy="210626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grpSp>
        </p:grpSp>
        <p:sp>
          <p:nvSpPr>
            <p:cNvPr id="64" name="TextBox 17">
              <a:extLst>
                <a:ext uri="{FF2B5EF4-FFF2-40B4-BE49-F238E27FC236}">
                  <a16:creationId xmlns:a16="http://schemas.microsoft.com/office/drawing/2014/main" id="{15059148-B467-1A4E-84CA-4BA117AD4BED}"/>
                </a:ext>
              </a:extLst>
            </p:cNvPr>
            <p:cNvSpPr txBox="1"/>
            <p:nvPr/>
          </p:nvSpPr>
          <p:spPr>
            <a:xfrm>
              <a:off x="487358" y="1426424"/>
              <a:ext cx="10884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Amount Variables</a:t>
              </a:r>
            </a:p>
          </p:txBody>
        </p:sp>
      </p:grpSp>
      <p:grpSp>
        <p:nvGrpSpPr>
          <p:cNvPr id="8" name="Group 7">
            <a:extLst>
              <a:ext uri="{FF2B5EF4-FFF2-40B4-BE49-F238E27FC236}">
                <a16:creationId xmlns:a16="http://schemas.microsoft.com/office/drawing/2014/main" id="{F8F0454A-B409-B849-BD29-B30950C95A76}"/>
              </a:ext>
            </a:extLst>
          </p:cNvPr>
          <p:cNvGrpSpPr/>
          <p:nvPr/>
        </p:nvGrpSpPr>
        <p:grpSpPr>
          <a:xfrm>
            <a:off x="238125" y="5110489"/>
            <a:ext cx="3774881" cy="646331"/>
            <a:chOff x="395406" y="2716174"/>
            <a:chExt cx="3774881" cy="646331"/>
          </a:xfrm>
        </p:grpSpPr>
        <p:sp>
          <p:nvSpPr>
            <p:cNvPr id="55" name="TextBox 21">
              <a:extLst>
                <a:ext uri="{FF2B5EF4-FFF2-40B4-BE49-F238E27FC236}">
                  <a16:creationId xmlns:a16="http://schemas.microsoft.com/office/drawing/2014/main" id="{52D46E48-0688-3946-A5F5-F459E0D67684}"/>
                </a:ext>
              </a:extLst>
            </p:cNvPr>
            <p:cNvSpPr txBox="1"/>
            <p:nvPr/>
          </p:nvSpPr>
          <p:spPr>
            <a:xfrm>
              <a:off x="2574057" y="2808507"/>
              <a:ext cx="159623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Number of transactions with this</a:t>
              </a:r>
            </a:p>
          </p:txBody>
        </p:sp>
        <p:sp>
          <p:nvSpPr>
            <p:cNvPr id="54" name="TextBox 29">
              <a:extLst>
                <a:ext uri="{FF2B5EF4-FFF2-40B4-BE49-F238E27FC236}">
                  <a16:creationId xmlns:a16="http://schemas.microsoft.com/office/drawing/2014/main" id="{D6BE7C51-7DDC-8340-A8DD-AF10E529B9A1}"/>
                </a:ext>
              </a:extLst>
            </p:cNvPr>
            <p:cNvSpPr txBox="1"/>
            <p:nvPr/>
          </p:nvSpPr>
          <p:spPr>
            <a:xfrm>
              <a:off x="395406" y="2716174"/>
              <a:ext cx="121127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Frequency Variables</a:t>
              </a:r>
            </a:p>
          </p:txBody>
        </p:sp>
      </p:grpSp>
      <p:sp>
        <p:nvSpPr>
          <p:cNvPr id="11" name="TextBox 94">
            <a:extLst>
              <a:ext uri="{FF2B5EF4-FFF2-40B4-BE49-F238E27FC236}">
                <a16:creationId xmlns:a16="http://schemas.microsoft.com/office/drawing/2014/main" id="{D7FDC8D2-0578-5A49-A811-62795050F315}"/>
              </a:ext>
            </a:extLst>
          </p:cNvPr>
          <p:cNvSpPr txBox="1"/>
          <p:nvPr/>
        </p:nvSpPr>
        <p:spPr>
          <a:xfrm>
            <a:off x="10316531" y="2248643"/>
            <a:ext cx="171641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t>8 x 13 x 8= 832</a:t>
            </a:r>
          </a:p>
        </p:txBody>
      </p:sp>
      <p:sp>
        <p:nvSpPr>
          <p:cNvPr id="76" name="TextBox 13">
            <a:extLst>
              <a:ext uri="{FF2B5EF4-FFF2-40B4-BE49-F238E27FC236}">
                <a16:creationId xmlns:a16="http://schemas.microsoft.com/office/drawing/2014/main" id="{EF514B8D-81FB-4B7C-B70A-6A77A326BA0C}"/>
              </a:ext>
            </a:extLst>
          </p:cNvPr>
          <p:cNvSpPr txBox="1"/>
          <p:nvPr/>
        </p:nvSpPr>
        <p:spPr>
          <a:xfrm>
            <a:off x="7442622" y="5433655"/>
            <a:ext cx="126808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over the past</a:t>
            </a:r>
          </a:p>
        </p:txBody>
      </p:sp>
      <p:sp>
        <p:nvSpPr>
          <p:cNvPr id="77" name="TextBox 15">
            <a:extLst>
              <a:ext uri="{FF2B5EF4-FFF2-40B4-BE49-F238E27FC236}">
                <a16:creationId xmlns:a16="http://schemas.microsoft.com/office/drawing/2014/main" id="{69E1E3CD-8C17-4CAB-8DF5-4BEA59D3EF8C}"/>
              </a:ext>
            </a:extLst>
          </p:cNvPr>
          <p:cNvSpPr txBox="1"/>
          <p:nvPr/>
        </p:nvSpPr>
        <p:spPr>
          <a:xfrm>
            <a:off x="8886349" y="4648825"/>
            <a:ext cx="691343" cy="156966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0 days</a:t>
            </a:r>
          </a:p>
          <a:p>
            <a:pPr algn="ctr"/>
            <a:r>
              <a:rPr lang="en-US" sz="1200" dirty="0"/>
              <a:t>1 day</a:t>
            </a:r>
          </a:p>
          <a:p>
            <a:pPr algn="ctr"/>
            <a:r>
              <a:rPr lang="en-US" sz="1200" dirty="0"/>
              <a:t>3 days</a:t>
            </a:r>
          </a:p>
          <a:p>
            <a:pPr algn="ctr"/>
            <a:r>
              <a:rPr lang="en-US" sz="1200" dirty="0"/>
              <a:t>7 days</a:t>
            </a:r>
          </a:p>
          <a:p>
            <a:pPr algn="ctr"/>
            <a:r>
              <a:rPr lang="en-US" sz="1200" dirty="0"/>
              <a:t>14 days</a:t>
            </a:r>
          </a:p>
          <a:p>
            <a:pPr algn="ctr"/>
            <a:r>
              <a:rPr lang="en-US" sz="1200" dirty="0"/>
              <a:t>30 days</a:t>
            </a:r>
          </a:p>
          <a:p>
            <a:pPr algn="ctr"/>
            <a:r>
              <a:rPr lang="en-US" sz="1200" dirty="0"/>
              <a:t>60 days</a:t>
            </a:r>
          </a:p>
          <a:p>
            <a:pPr algn="ctr"/>
            <a:r>
              <a:rPr lang="en-US" sz="1200" dirty="0"/>
              <a:t>90 days</a:t>
            </a:r>
          </a:p>
        </p:txBody>
      </p:sp>
      <p:sp>
        <p:nvSpPr>
          <p:cNvPr id="78" name="Double Bracket 77">
            <a:extLst>
              <a:ext uri="{FF2B5EF4-FFF2-40B4-BE49-F238E27FC236}">
                <a16:creationId xmlns:a16="http://schemas.microsoft.com/office/drawing/2014/main" id="{68F336D4-7DB6-4C6C-AEB8-0CB52512CECF}"/>
              </a:ext>
            </a:extLst>
          </p:cNvPr>
          <p:cNvSpPr/>
          <p:nvPr/>
        </p:nvSpPr>
        <p:spPr>
          <a:xfrm>
            <a:off x="8710703" y="4634374"/>
            <a:ext cx="1051439" cy="16601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79" name="TextBox 11">
            <a:extLst>
              <a:ext uri="{FF2B5EF4-FFF2-40B4-BE49-F238E27FC236}">
                <a16:creationId xmlns:a16="http://schemas.microsoft.com/office/drawing/2014/main" id="{54F8934B-330D-45F9-A4EA-E373A3968A99}"/>
              </a:ext>
            </a:extLst>
          </p:cNvPr>
          <p:cNvSpPr txBox="1"/>
          <p:nvPr/>
        </p:nvSpPr>
        <p:spPr>
          <a:xfrm>
            <a:off x="5030254" y="4104144"/>
            <a:ext cx="2208746" cy="26776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t>Cardnum_Merchnum</a:t>
            </a:r>
            <a:endParaRPr lang="en-US" sz="1200" dirty="0"/>
          </a:p>
          <a:p>
            <a:pPr algn="ctr"/>
            <a:r>
              <a:rPr lang="en-US" sz="1200" dirty="0" err="1"/>
              <a:t>Cardnum_MerchState</a:t>
            </a:r>
            <a:endParaRPr lang="en-US" sz="1200" dirty="0"/>
          </a:p>
          <a:p>
            <a:pPr algn="ctr"/>
            <a:r>
              <a:rPr lang="en-US" sz="1200" dirty="0" err="1"/>
              <a:t>Cardnum_MerchZip</a:t>
            </a:r>
            <a:endParaRPr lang="en-US" sz="1200" dirty="0"/>
          </a:p>
          <a:p>
            <a:pPr algn="ctr"/>
            <a:r>
              <a:rPr lang="en-US" sz="1200" dirty="0" err="1"/>
              <a:t>Cardnum_MerchDescription</a:t>
            </a:r>
            <a:endParaRPr lang="en-US" sz="1200" dirty="0"/>
          </a:p>
          <a:p>
            <a:pPr algn="ctr"/>
            <a:r>
              <a:rPr lang="en-US" sz="1200" dirty="0" err="1"/>
              <a:t>Cardnum_Merchnum_MerchState</a:t>
            </a:r>
            <a:endParaRPr lang="en-US" sz="1200" dirty="0"/>
          </a:p>
          <a:p>
            <a:pPr algn="ctr"/>
            <a:r>
              <a:rPr lang="en-US" sz="1200" dirty="0" err="1"/>
              <a:t>Cardnum_Merchnum_MerchZip</a:t>
            </a:r>
            <a:endParaRPr lang="en-US" sz="1200" dirty="0"/>
          </a:p>
          <a:p>
            <a:pPr algn="ctr"/>
            <a:r>
              <a:rPr lang="en-US" sz="1200" dirty="0" err="1"/>
              <a:t>Merchnum_Merchzip</a:t>
            </a:r>
            <a:endParaRPr lang="en-US" sz="1200" dirty="0"/>
          </a:p>
          <a:p>
            <a:pPr algn="ctr"/>
            <a:r>
              <a:rPr lang="en-US" sz="1200" dirty="0" err="1"/>
              <a:t>Merchnum_MerchState</a:t>
            </a:r>
            <a:endParaRPr lang="en-US" sz="1200" dirty="0"/>
          </a:p>
          <a:p>
            <a:pPr algn="ctr"/>
            <a:r>
              <a:rPr lang="en-US" sz="1200" dirty="0"/>
              <a:t>Merch state</a:t>
            </a:r>
          </a:p>
          <a:p>
            <a:pPr algn="ctr"/>
            <a:r>
              <a:rPr lang="en-US" sz="1200" dirty="0"/>
              <a:t>Merch zip</a:t>
            </a:r>
          </a:p>
          <a:p>
            <a:pPr algn="ctr"/>
            <a:r>
              <a:rPr lang="en-US" sz="1200" dirty="0" err="1"/>
              <a:t>Merchnum</a:t>
            </a:r>
            <a:endParaRPr lang="en-US" sz="1200" dirty="0"/>
          </a:p>
          <a:p>
            <a:pPr algn="ctr"/>
            <a:r>
              <a:rPr lang="en-US" sz="1200" dirty="0"/>
              <a:t>Merch description</a:t>
            </a:r>
          </a:p>
          <a:p>
            <a:pPr algn="ctr"/>
            <a:r>
              <a:rPr lang="en-US" sz="1200" dirty="0" err="1"/>
              <a:t>Cardnum</a:t>
            </a:r>
            <a:endParaRPr lang="en-US" sz="1200" dirty="0"/>
          </a:p>
          <a:p>
            <a:pPr algn="ctr"/>
            <a:endParaRPr lang="en-US" sz="1200" dirty="0"/>
          </a:p>
        </p:txBody>
      </p:sp>
      <p:sp>
        <p:nvSpPr>
          <p:cNvPr id="80" name="Double Bracket 79">
            <a:extLst>
              <a:ext uri="{FF2B5EF4-FFF2-40B4-BE49-F238E27FC236}">
                <a16:creationId xmlns:a16="http://schemas.microsoft.com/office/drawing/2014/main" id="{3444F930-BEA0-4E03-8008-FEA3C56088EE}"/>
              </a:ext>
            </a:extLst>
          </p:cNvPr>
          <p:cNvSpPr/>
          <p:nvPr/>
        </p:nvSpPr>
        <p:spPr>
          <a:xfrm>
            <a:off x="4894761" y="4248150"/>
            <a:ext cx="2457987" cy="22098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1" name="TextBox 94">
            <a:extLst>
              <a:ext uri="{FF2B5EF4-FFF2-40B4-BE49-F238E27FC236}">
                <a16:creationId xmlns:a16="http://schemas.microsoft.com/office/drawing/2014/main" id="{6A17D4E5-28A2-4D5B-9994-2E781C4D9432}"/>
              </a:ext>
            </a:extLst>
          </p:cNvPr>
          <p:cNvSpPr txBox="1"/>
          <p:nvPr/>
        </p:nvSpPr>
        <p:spPr>
          <a:xfrm>
            <a:off x="10184137" y="1033046"/>
            <a:ext cx="1981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Number of Variables</a:t>
            </a:r>
          </a:p>
        </p:txBody>
      </p:sp>
      <p:sp>
        <p:nvSpPr>
          <p:cNvPr id="82" name="TextBox 94">
            <a:extLst>
              <a:ext uri="{FF2B5EF4-FFF2-40B4-BE49-F238E27FC236}">
                <a16:creationId xmlns:a16="http://schemas.microsoft.com/office/drawing/2014/main" id="{19C6DF4A-9555-4A6A-AA26-75B0E1AE8C03}"/>
              </a:ext>
            </a:extLst>
          </p:cNvPr>
          <p:cNvSpPr txBox="1"/>
          <p:nvPr/>
        </p:nvSpPr>
        <p:spPr>
          <a:xfrm>
            <a:off x="10316531" y="5405080"/>
            <a:ext cx="171641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t>13 x 8= 104</a:t>
            </a:r>
          </a:p>
        </p:txBody>
      </p:sp>
      <p:sp>
        <p:nvSpPr>
          <p:cNvPr id="3" name="Slide Number Placeholder 2">
            <a:extLst>
              <a:ext uri="{FF2B5EF4-FFF2-40B4-BE49-F238E27FC236}">
                <a16:creationId xmlns:a16="http://schemas.microsoft.com/office/drawing/2014/main" id="{1867A6A5-5A14-4651-A142-8209EE9EADFC}"/>
              </a:ext>
            </a:extLst>
          </p:cNvPr>
          <p:cNvSpPr>
            <a:spLocks noGrp="1"/>
          </p:cNvSpPr>
          <p:nvPr>
            <p:ph type="sldNum" sz="quarter" idx="4"/>
          </p:nvPr>
        </p:nvSpPr>
        <p:spPr/>
        <p:txBody>
          <a:bodyPr/>
          <a:lstStyle/>
          <a:p>
            <a:fld id="{4FAB73BC-B049-4115-A692-8D63A059BFB8}" type="slidenum">
              <a:rPr lang="en-US" noProof="0" smtClean="0"/>
              <a:pPr/>
              <a:t>22</a:t>
            </a:fld>
            <a:endParaRPr lang="en-US" noProof="0" dirty="0"/>
          </a:p>
        </p:txBody>
      </p:sp>
    </p:spTree>
    <p:extLst>
      <p:ext uri="{BB962C8B-B14F-4D97-AF65-F5344CB8AC3E}">
        <p14:creationId xmlns:p14="http://schemas.microsoft.com/office/powerpoint/2010/main" val="1995198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2357" y="381000"/>
            <a:ext cx="12220575" cy="535531"/>
          </a:xfrm>
        </p:spPr>
        <p:txBody>
          <a:bodyPr/>
          <a:lstStyle/>
          <a:p>
            <a:r>
              <a:rPr lang="en-US" sz="3200" dirty="0">
                <a:latin typeface="Calibri" panose="020F0502020204030204" pitchFamily="34" charset="0"/>
                <a:cs typeface="Calibri" panose="020F0502020204030204" pitchFamily="34" charset="0"/>
              </a:rPr>
              <a:t>Feature Engineering: Building Candidate Variables</a:t>
            </a:r>
          </a:p>
        </p:txBody>
      </p:sp>
      <p:grpSp>
        <p:nvGrpSpPr>
          <p:cNvPr id="9" name="Group 8">
            <a:extLst>
              <a:ext uri="{FF2B5EF4-FFF2-40B4-BE49-F238E27FC236}">
                <a16:creationId xmlns:a16="http://schemas.microsoft.com/office/drawing/2014/main" id="{57CA20C3-AB1C-8142-BF1C-83240EBBFA24}"/>
              </a:ext>
            </a:extLst>
          </p:cNvPr>
          <p:cNvGrpSpPr/>
          <p:nvPr/>
        </p:nvGrpSpPr>
        <p:grpSpPr>
          <a:xfrm>
            <a:off x="381000" y="1600200"/>
            <a:ext cx="4633830" cy="646331"/>
            <a:chOff x="243552" y="4164994"/>
            <a:chExt cx="4633830" cy="646331"/>
          </a:xfrm>
        </p:grpSpPr>
        <p:sp>
          <p:nvSpPr>
            <p:cNvPr id="49" name="TextBox 33">
              <a:extLst>
                <a:ext uri="{FF2B5EF4-FFF2-40B4-BE49-F238E27FC236}">
                  <a16:creationId xmlns:a16="http://schemas.microsoft.com/office/drawing/2014/main" id="{2797AE5D-5DCD-FF4E-9BB0-40B57397A406}"/>
                </a:ext>
              </a:extLst>
            </p:cNvPr>
            <p:cNvSpPr txBox="1"/>
            <p:nvPr/>
          </p:nvSpPr>
          <p:spPr>
            <a:xfrm>
              <a:off x="2054509" y="4195771"/>
              <a:ext cx="2822873"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t>Current date minus date of most recent transaction with same</a:t>
              </a:r>
            </a:p>
          </p:txBody>
        </p:sp>
        <p:sp>
          <p:nvSpPr>
            <p:cNvPr id="48" name="TextBox 41">
              <a:extLst>
                <a:ext uri="{FF2B5EF4-FFF2-40B4-BE49-F238E27FC236}">
                  <a16:creationId xmlns:a16="http://schemas.microsoft.com/office/drawing/2014/main" id="{5F075CEA-D2A2-F249-AB76-DBC52F8AD6D1}"/>
                </a:ext>
              </a:extLst>
            </p:cNvPr>
            <p:cNvSpPr txBox="1"/>
            <p:nvPr/>
          </p:nvSpPr>
          <p:spPr>
            <a:xfrm>
              <a:off x="243552" y="4164994"/>
              <a:ext cx="151498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Days-since Variables</a:t>
              </a:r>
            </a:p>
          </p:txBody>
        </p:sp>
      </p:grpSp>
      <p:sp>
        <p:nvSpPr>
          <p:cNvPr id="76" name="TextBox 11">
            <a:extLst>
              <a:ext uri="{FF2B5EF4-FFF2-40B4-BE49-F238E27FC236}">
                <a16:creationId xmlns:a16="http://schemas.microsoft.com/office/drawing/2014/main" id="{AA80CAF6-5181-468E-9E06-BE4F322A1C53}"/>
              </a:ext>
            </a:extLst>
          </p:cNvPr>
          <p:cNvSpPr txBox="1"/>
          <p:nvPr/>
        </p:nvSpPr>
        <p:spPr>
          <a:xfrm>
            <a:off x="5356567" y="903744"/>
            <a:ext cx="2208746" cy="26776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t>Cardnum_Merchnum</a:t>
            </a:r>
            <a:endParaRPr lang="en-US" sz="1200" dirty="0"/>
          </a:p>
          <a:p>
            <a:pPr algn="ctr"/>
            <a:r>
              <a:rPr lang="en-US" sz="1200" dirty="0" err="1"/>
              <a:t>Cardnum_MerchState</a:t>
            </a:r>
            <a:endParaRPr lang="en-US" sz="1200" dirty="0"/>
          </a:p>
          <a:p>
            <a:pPr algn="ctr"/>
            <a:r>
              <a:rPr lang="en-US" sz="1200" dirty="0" err="1"/>
              <a:t>Cardnum_MerchZip</a:t>
            </a:r>
            <a:endParaRPr lang="en-US" sz="1200" dirty="0"/>
          </a:p>
          <a:p>
            <a:pPr algn="ctr"/>
            <a:r>
              <a:rPr lang="en-US" sz="1200" dirty="0" err="1"/>
              <a:t>Cardnum_MerchDescription</a:t>
            </a:r>
            <a:endParaRPr lang="en-US" sz="1200" dirty="0"/>
          </a:p>
          <a:p>
            <a:pPr algn="ctr"/>
            <a:r>
              <a:rPr lang="en-US" sz="1200" dirty="0" err="1"/>
              <a:t>Cardnum_Merchnum_MerchState</a:t>
            </a:r>
            <a:endParaRPr lang="en-US" sz="1200" dirty="0"/>
          </a:p>
          <a:p>
            <a:pPr algn="ctr"/>
            <a:r>
              <a:rPr lang="en-US" sz="1200" dirty="0" err="1"/>
              <a:t>Cardnum_Merchnum_MerchZip</a:t>
            </a:r>
            <a:endParaRPr lang="en-US" sz="1200" dirty="0"/>
          </a:p>
          <a:p>
            <a:pPr algn="ctr"/>
            <a:r>
              <a:rPr lang="en-US" sz="1200" dirty="0" err="1"/>
              <a:t>Merchnum_Merchzip</a:t>
            </a:r>
            <a:endParaRPr lang="en-US" sz="1200" dirty="0"/>
          </a:p>
          <a:p>
            <a:pPr algn="ctr"/>
            <a:r>
              <a:rPr lang="en-US" sz="1200" dirty="0" err="1"/>
              <a:t>Merchnum_MerchState</a:t>
            </a:r>
            <a:endParaRPr lang="en-US" sz="1200" dirty="0"/>
          </a:p>
          <a:p>
            <a:pPr algn="ctr"/>
            <a:r>
              <a:rPr lang="en-US" sz="1200" dirty="0"/>
              <a:t>Merch state</a:t>
            </a:r>
          </a:p>
          <a:p>
            <a:pPr algn="ctr"/>
            <a:r>
              <a:rPr lang="en-US" sz="1200" dirty="0"/>
              <a:t>Merch zip</a:t>
            </a:r>
          </a:p>
          <a:p>
            <a:pPr algn="ctr"/>
            <a:r>
              <a:rPr lang="en-US" sz="1200" dirty="0" err="1"/>
              <a:t>Merchnum</a:t>
            </a:r>
            <a:endParaRPr lang="en-US" sz="1200" dirty="0"/>
          </a:p>
          <a:p>
            <a:pPr algn="ctr"/>
            <a:r>
              <a:rPr lang="en-US" sz="1200" dirty="0"/>
              <a:t>Merch description</a:t>
            </a:r>
          </a:p>
          <a:p>
            <a:pPr algn="ctr"/>
            <a:r>
              <a:rPr lang="en-US" sz="1200" dirty="0" err="1"/>
              <a:t>Cardnum</a:t>
            </a:r>
            <a:endParaRPr lang="en-US" sz="1200" dirty="0"/>
          </a:p>
          <a:p>
            <a:pPr algn="ctr"/>
            <a:endParaRPr lang="en-US" sz="1200" dirty="0"/>
          </a:p>
        </p:txBody>
      </p:sp>
      <p:sp>
        <p:nvSpPr>
          <p:cNvPr id="77" name="Double Bracket 76">
            <a:extLst>
              <a:ext uri="{FF2B5EF4-FFF2-40B4-BE49-F238E27FC236}">
                <a16:creationId xmlns:a16="http://schemas.microsoft.com/office/drawing/2014/main" id="{4D126117-E437-47D9-B81B-0EEF3B362589}"/>
              </a:ext>
            </a:extLst>
          </p:cNvPr>
          <p:cNvSpPr/>
          <p:nvPr/>
        </p:nvSpPr>
        <p:spPr>
          <a:xfrm>
            <a:off x="5226210" y="1001270"/>
            <a:ext cx="2457987" cy="23515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8" name="TextBox 94">
            <a:extLst>
              <a:ext uri="{FF2B5EF4-FFF2-40B4-BE49-F238E27FC236}">
                <a16:creationId xmlns:a16="http://schemas.microsoft.com/office/drawing/2014/main" id="{A630887F-113F-488D-996A-D8A53334B2FE}"/>
              </a:ext>
            </a:extLst>
          </p:cNvPr>
          <p:cNvSpPr txBox="1"/>
          <p:nvPr/>
        </p:nvSpPr>
        <p:spPr>
          <a:xfrm>
            <a:off x="10316531" y="1782715"/>
            <a:ext cx="171641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t>13</a:t>
            </a:r>
          </a:p>
        </p:txBody>
      </p:sp>
      <p:sp>
        <p:nvSpPr>
          <p:cNvPr id="79" name="TextBox 94">
            <a:extLst>
              <a:ext uri="{FF2B5EF4-FFF2-40B4-BE49-F238E27FC236}">
                <a16:creationId xmlns:a16="http://schemas.microsoft.com/office/drawing/2014/main" id="{D903FAAA-49A5-4230-8E38-61DFD34CE7DA}"/>
              </a:ext>
            </a:extLst>
          </p:cNvPr>
          <p:cNvSpPr txBox="1"/>
          <p:nvPr/>
        </p:nvSpPr>
        <p:spPr>
          <a:xfrm>
            <a:off x="10184137" y="1033046"/>
            <a:ext cx="1981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Number of Variables</a:t>
            </a:r>
          </a:p>
        </p:txBody>
      </p:sp>
      <p:sp>
        <p:nvSpPr>
          <p:cNvPr id="3" name="TextBox 2">
            <a:extLst>
              <a:ext uri="{FF2B5EF4-FFF2-40B4-BE49-F238E27FC236}">
                <a16:creationId xmlns:a16="http://schemas.microsoft.com/office/drawing/2014/main" id="{D646D4E6-2D28-4342-997D-D96FE9586206}"/>
              </a:ext>
            </a:extLst>
          </p:cNvPr>
          <p:cNvSpPr txBox="1"/>
          <p:nvPr/>
        </p:nvSpPr>
        <p:spPr>
          <a:xfrm>
            <a:off x="2154081" y="3751596"/>
            <a:ext cx="8116414" cy="584775"/>
          </a:xfrm>
          <a:prstGeom prst="rect">
            <a:avLst/>
          </a:prstGeom>
          <a:noFill/>
        </p:spPr>
        <p:txBody>
          <a:bodyPr wrap="square" rtlCol="0">
            <a:spAutoFit/>
          </a:bodyPr>
          <a:lstStyle/>
          <a:p>
            <a:r>
              <a:rPr lang="en-US" sz="1600" dirty="0"/>
              <a:t>Number/amount of transactions with same [Entities] over past {0, 1} days by Average Number/amount of transactions with same [Entities] over past { 3,  7, 14, 30, 60, 90} days </a:t>
            </a:r>
          </a:p>
        </p:txBody>
      </p:sp>
      <p:sp>
        <p:nvSpPr>
          <p:cNvPr id="80" name="TextBox 41">
            <a:extLst>
              <a:ext uri="{FF2B5EF4-FFF2-40B4-BE49-F238E27FC236}">
                <a16:creationId xmlns:a16="http://schemas.microsoft.com/office/drawing/2014/main" id="{BC1981D1-54F4-4CFC-AC75-6114FB091639}"/>
              </a:ext>
            </a:extLst>
          </p:cNvPr>
          <p:cNvSpPr txBox="1"/>
          <p:nvPr/>
        </p:nvSpPr>
        <p:spPr>
          <a:xfrm>
            <a:off x="190500" y="3755588"/>
            <a:ext cx="189598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i="0" dirty="0">
                <a:solidFill>
                  <a:srgbClr val="000000"/>
                </a:solidFill>
                <a:effectLst/>
                <a:latin typeface="Tw Cen MT (Body)"/>
              </a:rPr>
              <a:t>Velocity Change Variables</a:t>
            </a:r>
          </a:p>
        </p:txBody>
      </p:sp>
      <p:sp>
        <p:nvSpPr>
          <p:cNvPr id="47" name="TextBox 46">
            <a:extLst>
              <a:ext uri="{FF2B5EF4-FFF2-40B4-BE49-F238E27FC236}">
                <a16:creationId xmlns:a16="http://schemas.microsoft.com/office/drawing/2014/main" id="{AE6BBC8C-D827-4C1F-B380-A8F13424B170}"/>
              </a:ext>
            </a:extLst>
          </p:cNvPr>
          <p:cNvSpPr txBox="1"/>
          <p:nvPr/>
        </p:nvSpPr>
        <p:spPr>
          <a:xfrm>
            <a:off x="2138676" y="4996190"/>
            <a:ext cx="8116414" cy="338554"/>
          </a:xfrm>
          <a:prstGeom prst="rect">
            <a:avLst/>
          </a:prstGeom>
          <a:noFill/>
        </p:spPr>
        <p:txBody>
          <a:bodyPr wrap="square" rtlCol="0">
            <a:spAutoFit/>
          </a:bodyPr>
          <a:lstStyle/>
          <a:p>
            <a:r>
              <a:rPr lang="en-US" sz="1600" dirty="0"/>
              <a:t>A variable each for </a:t>
            </a:r>
            <a:r>
              <a:rPr lang="en-US" sz="1600" dirty="0" err="1"/>
              <a:t>Cardnum</a:t>
            </a:r>
            <a:r>
              <a:rPr lang="en-US" sz="1600" dirty="0"/>
              <a:t> and </a:t>
            </a:r>
            <a:r>
              <a:rPr lang="en-US" sz="1600" dirty="0" err="1"/>
              <a:t>Merchnum</a:t>
            </a:r>
            <a:r>
              <a:rPr lang="en-US" sz="1600" dirty="0"/>
              <a:t> were created to see if they violate </a:t>
            </a:r>
            <a:r>
              <a:rPr lang="en-US" sz="1600" dirty="0" err="1"/>
              <a:t>Benford’s</a:t>
            </a:r>
            <a:r>
              <a:rPr lang="en-US" sz="1600" dirty="0"/>
              <a:t> Law.</a:t>
            </a:r>
          </a:p>
        </p:txBody>
      </p:sp>
      <p:sp>
        <p:nvSpPr>
          <p:cNvPr id="50" name="TextBox 41">
            <a:extLst>
              <a:ext uri="{FF2B5EF4-FFF2-40B4-BE49-F238E27FC236}">
                <a16:creationId xmlns:a16="http://schemas.microsoft.com/office/drawing/2014/main" id="{D4180F26-7216-447B-B5B7-9E9F7810F082}"/>
              </a:ext>
            </a:extLst>
          </p:cNvPr>
          <p:cNvSpPr txBox="1"/>
          <p:nvPr/>
        </p:nvSpPr>
        <p:spPr>
          <a:xfrm>
            <a:off x="190500" y="4965445"/>
            <a:ext cx="189598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i="0" dirty="0" err="1">
                <a:solidFill>
                  <a:srgbClr val="000000"/>
                </a:solidFill>
                <a:effectLst/>
                <a:latin typeface="Tw Cen MT (Body)"/>
              </a:rPr>
              <a:t>Benford’s</a:t>
            </a:r>
            <a:r>
              <a:rPr lang="en-US" b="1" i="0" dirty="0">
                <a:solidFill>
                  <a:srgbClr val="000000"/>
                </a:solidFill>
                <a:effectLst/>
                <a:latin typeface="Tw Cen MT (Body)"/>
              </a:rPr>
              <a:t> Law Variables</a:t>
            </a:r>
          </a:p>
        </p:txBody>
      </p:sp>
      <p:sp>
        <p:nvSpPr>
          <p:cNvPr id="51" name="TextBox 94">
            <a:extLst>
              <a:ext uri="{FF2B5EF4-FFF2-40B4-BE49-F238E27FC236}">
                <a16:creationId xmlns:a16="http://schemas.microsoft.com/office/drawing/2014/main" id="{332FF7FB-4CDF-40D4-8C24-D9C5E9544019}"/>
              </a:ext>
            </a:extLst>
          </p:cNvPr>
          <p:cNvSpPr txBox="1"/>
          <p:nvPr/>
        </p:nvSpPr>
        <p:spPr>
          <a:xfrm>
            <a:off x="10285089" y="3869183"/>
            <a:ext cx="171641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t>156</a:t>
            </a:r>
          </a:p>
        </p:txBody>
      </p:sp>
      <p:sp>
        <p:nvSpPr>
          <p:cNvPr id="52" name="TextBox 94">
            <a:extLst>
              <a:ext uri="{FF2B5EF4-FFF2-40B4-BE49-F238E27FC236}">
                <a16:creationId xmlns:a16="http://schemas.microsoft.com/office/drawing/2014/main" id="{621E1915-FAEB-4F4E-BDB3-405648E4E4BF}"/>
              </a:ext>
            </a:extLst>
          </p:cNvPr>
          <p:cNvSpPr txBox="1"/>
          <p:nvPr/>
        </p:nvSpPr>
        <p:spPr>
          <a:xfrm>
            <a:off x="10285089" y="5119333"/>
            <a:ext cx="171641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t>2</a:t>
            </a:r>
          </a:p>
        </p:txBody>
      </p:sp>
      <p:sp>
        <p:nvSpPr>
          <p:cNvPr id="4" name="TextBox 3">
            <a:extLst>
              <a:ext uri="{FF2B5EF4-FFF2-40B4-BE49-F238E27FC236}">
                <a16:creationId xmlns:a16="http://schemas.microsoft.com/office/drawing/2014/main" id="{40E6357B-061C-45E2-A625-BED7554E02F9}"/>
              </a:ext>
            </a:extLst>
          </p:cNvPr>
          <p:cNvSpPr txBox="1"/>
          <p:nvPr/>
        </p:nvSpPr>
        <p:spPr>
          <a:xfrm>
            <a:off x="7391400" y="5961396"/>
            <a:ext cx="2667000" cy="369332"/>
          </a:xfrm>
          <a:prstGeom prst="rect">
            <a:avLst/>
          </a:prstGeom>
          <a:noFill/>
        </p:spPr>
        <p:txBody>
          <a:bodyPr wrap="square" rtlCol="0">
            <a:spAutoFit/>
          </a:bodyPr>
          <a:lstStyle/>
          <a:p>
            <a:r>
              <a:rPr lang="en-US" dirty="0"/>
              <a:t>Total number of Variables</a:t>
            </a:r>
          </a:p>
        </p:txBody>
      </p:sp>
      <p:sp>
        <p:nvSpPr>
          <p:cNvPr id="53" name="TextBox 94">
            <a:extLst>
              <a:ext uri="{FF2B5EF4-FFF2-40B4-BE49-F238E27FC236}">
                <a16:creationId xmlns:a16="http://schemas.microsoft.com/office/drawing/2014/main" id="{A4CB25A2-182E-4E31-85FB-674E6FEAF399}"/>
              </a:ext>
            </a:extLst>
          </p:cNvPr>
          <p:cNvSpPr txBox="1"/>
          <p:nvPr/>
        </p:nvSpPr>
        <p:spPr>
          <a:xfrm>
            <a:off x="10316531" y="5986046"/>
            <a:ext cx="171641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t>1130</a:t>
            </a:r>
          </a:p>
        </p:txBody>
      </p:sp>
      <p:sp>
        <p:nvSpPr>
          <p:cNvPr id="5" name="Slide Number Placeholder 4">
            <a:extLst>
              <a:ext uri="{FF2B5EF4-FFF2-40B4-BE49-F238E27FC236}">
                <a16:creationId xmlns:a16="http://schemas.microsoft.com/office/drawing/2014/main" id="{C34001C5-0CCA-411F-8CF0-5C4074FCE262}"/>
              </a:ext>
            </a:extLst>
          </p:cNvPr>
          <p:cNvSpPr>
            <a:spLocks noGrp="1"/>
          </p:cNvSpPr>
          <p:nvPr>
            <p:ph type="sldNum" sz="quarter" idx="4"/>
          </p:nvPr>
        </p:nvSpPr>
        <p:spPr/>
        <p:txBody>
          <a:bodyPr/>
          <a:lstStyle/>
          <a:p>
            <a:fld id="{4FAB73BC-B049-4115-A692-8D63A059BFB8}" type="slidenum">
              <a:rPr lang="en-US" noProof="0" smtClean="0"/>
              <a:pPr/>
              <a:t>23</a:t>
            </a:fld>
            <a:endParaRPr lang="en-US" noProof="0" dirty="0"/>
          </a:p>
        </p:txBody>
      </p:sp>
    </p:spTree>
    <p:extLst>
      <p:ext uri="{BB962C8B-B14F-4D97-AF65-F5344CB8AC3E}">
        <p14:creationId xmlns:p14="http://schemas.microsoft.com/office/powerpoint/2010/main" val="3576601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2357" y="381000"/>
            <a:ext cx="12220575" cy="535916"/>
          </a:xfrm>
        </p:spPr>
        <p:txBody>
          <a:bodyPr/>
          <a:lstStyle/>
          <a:p>
            <a:r>
              <a:rPr lang="en-US" sz="3200" dirty="0">
                <a:latin typeface="Calibri" panose="020F0502020204030204" pitchFamily="34" charset="0"/>
                <a:cs typeface="Calibri" panose="020F0502020204030204" pitchFamily="34" charset="0"/>
              </a:rPr>
              <a:t>Feature Engineering: </a:t>
            </a:r>
            <a:r>
              <a:rPr lang="en-US" sz="3200" dirty="0" err="1">
                <a:latin typeface="Calibri" panose="020F0502020204030204" pitchFamily="34" charset="0"/>
                <a:cs typeface="Calibri" panose="020F0502020204030204" pitchFamily="34" charset="0"/>
              </a:rPr>
              <a:t>Benford’s</a:t>
            </a:r>
            <a:r>
              <a:rPr lang="en-US" sz="3200" dirty="0">
                <a:latin typeface="Calibri" panose="020F0502020204030204" pitchFamily="34" charset="0"/>
                <a:cs typeface="Calibri" panose="020F0502020204030204" pitchFamily="34" charset="0"/>
              </a:rPr>
              <a:t> Law</a:t>
            </a:r>
          </a:p>
        </p:txBody>
      </p:sp>
      <p:sp>
        <p:nvSpPr>
          <p:cNvPr id="4" name="TextBox 3">
            <a:extLst>
              <a:ext uri="{FF2B5EF4-FFF2-40B4-BE49-F238E27FC236}">
                <a16:creationId xmlns:a16="http://schemas.microsoft.com/office/drawing/2014/main" id="{71CF9B55-A8D2-41D6-8B6C-414D79EA9C2A}"/>
              </a:ext>
            </a:extLst>
          </p:cNvPr>
          <p:cNvSpPr txBox="1"/>
          <p:nvPr/>
        </p:nvSpPr>
        <p:spPr>
          <a:xfrm>
            <a:off x="381000" y="1295400"/>
            <a:ext cx="6400800" cy="2800767"/>
          </a:xfrm>
          <a:prstGeom prst="rect">
            <a:avLst/>
          </a:prstGeom>
          <a:noFill/>
        </p:spPr>
        <p:txBody>
          <a:bodyPr wrap="square" rtlCol="0">
            <a:spAutoFit/>
          </a:bodyPr>
          <a:lstStyle/>
          <a:p>
            <a:r>
              <a:rPr lang="en-US" sz="2200" dirty="0" err="1">
                <a:latin typeface="Calibri" panose="020F0502020204030204" pitchFamily="34" charset="0"/>
                <a:cs typeface="Calibri" panose="020F0502020204030204" pitchFamily="34" charset="0"/>
              </a:rPr>
              <a:t>Benford's</a:t>
            </a:r>
            <a:r>
              <a:rPr lang="en-US" sz="2200" dirty="0">
                <a:latin typeface="Calibri" panose="020F0502020204030204" pitchFamily="34" charset="0"/>
                <a:cs typeface="Calibri" panose="020F0502020204030204" pitchFamily="34" charset="0"/>
              </a:rPr>
              <a:t> law, also known as the Newcomb–</a:t>
            </a:r>
            <a:r>
              <a:rPr lang="en-US" sz="2200" dirty="0" err="1">
                <a:latin typeface="Calibri" panose="020F0502020204030204" pitchFamily="34" charset="0"/>
                <a:cs typeface="Calibri" panose="020F0502020204030204" pitchFamily="34" charset="0"/>
              </a:rPr>
              <a:t>Benford</a:t>
            </a:r>
            <a:r>
              <a:rPr lang="en-US" sz="2200" dirty="0">
                <a:latin typeface="Calibri" panose="020F0502020204030204" pitchFamily="34" charset="0"/>
                <a:cs typeface="Calibri" panose="020F0502020204030204" pitchFamily="34" charset="0"/>
              </a:rPr>
              <a:t> law, the law of anomalous numbers, or the first-digit law, is an observation that in many real-life sets of numerical data, the leading digit is likely to be small. In sets that obey the law, the number 1 appears as the leading significant digit about 30 % of the time, while 9 appears as the leading significant digit less than 5 % of the time.</a:t>
            </a:r>
          </a:p>
        </p:txBody>
      </p:sp>
      <p:pic>
        <p:nvPicPr>
          <p:cNvPr id="8" name="Picture 7" descr="Chart, bar chart&#10;&#10;Description automatically generated">
            <a:extLst>
              <a:ext uri="{FF2B5EF4-FFF2-40B4-BE49-F238E27FC236}">
                <a16:creationId xmlns:a16="http://schemas.microsoft.com/office/drawing/2014/main" id="{F05B1BE7-226F-4550-9895-30BB61CEF089}"/>
              </a:ext>
            </a:extLst>
          </p:cNvPr>
          <p:cNvPicPr>
            <a:picLocks noChangeAspect="1"/>
          </p:cNvPicPr>
          <p:nvPr/>
        </p:nvPicPr>
        <p:blipFill>
          <a:blip r:embed="rId3"/>
          <a:stretch>
            <a:fillRect/>
          </a:stretch>
        </p:blipFill>
        <p:spPr>
          <a:xfrm>
            <a:off x="7086600" y="1143000"/>
            <a:ext cx="4267200" cy="2988270"/>
          </a:xfrm>
          <a:prstGeom prst="rect">
            <a:avLst/>
          </a:prstGeom>
        </p:spPr>
      </p:pic>
      <p:sp>
        <p:nvSpPr>
          <p:cNvPr id="10" name="TextBox 9">
            <a:extLst>
              <a:ext uri="{FF2B5EF4-FFF2-40B4-BE49-F238E27FC236}">
                <a16:creationId xmlns:a16="http://schemas.microsoft.com/office/drawing/2014/main" id="{2184C394-438F-4221-80EB-2F6E230EA3C9}"/>
              </a:ext>
            </a:extLst>
          </p:cNvPr>
          <p:cNvSpPr txBox="1"/>
          <p:nvPr/>
        </p:nvSpPr>
        <p:spPr>
          <a:xfrm>
            <a:off x="381000" y="4343400"/>
            <a:ext cx="11353800" cy="2677656"/>
          </a:xfrm>
          <a:prstGeom prst="rect">
            <a:avLst/>
          </a:prstGeom>
          <a:noFill/>
        </p:spPr>
        <p:txBody>
          <a:bodyPr wrap="square" rtlCol="0">
            <a:spAutoFit/>
          </a:bodyPr>
          <a:lstStyle/>
          <a:p>
            <a:r>
              <a:rPr lang="en-US" sz="2200" dirty="0">
                <a:latin typeface="Calibri" panose="020F0502020204030204" pitchFamily="34" charset="0"/>
                <a:cs typeface="Calibri" panose="020F0502020204030204" pitchFamily="34" charset="0"/>
              </a:rPr>
              <a:t>We checked the amount distribution for each Card number and Merchant number to see if they violate the </a:t>
            </a:r>
            <a:r>
              <a:rPr lang="en-US" sz="2200" dirty="0" err="1">
                <a:latin typeface="Calibri" panose="020F0502020204030204" pitchFamily="34" charset="0"/>
                <a:cs typeface="Calibri" panose="020F0502020204030204" pitchFamily="34" charset="0"/>
              </a:rPr>
              <a:t>Benford’s</a:t>
            </a:r>
            <a:r>
              <a:rPr lang="en-US" sz="2200" dirty="0">
                <a:latin typeface="Calibri" panose="020F0502020204030204" pitchFamily="34" charset="0"/>
                <a:cs typeface="Calibri" panose="020F0502020204030204" pitchFamily="34" charset="0"/>
              </a:rPr>
              <a:t> law.</a:t>
            </a:r>
          </a:p>
          <a:p>
            <a:r>
              <a:rPr lang="en-US" sz="2200" dirty="0">
                <a:latin typeface="Calibri" panose="020F0502020204030204" pitchFamily="34" charset="0"/>
                <a:cs typeface="Calibri" panose="020F0502020204030204" pitchFamily="34" charset="0"/>
              </a:rPr>
              <a:t>	1. Removed the transactions from </a:t>
            </a:r>
            <a:r>
              <a:rPr lang="en-US" sz="2200" dirty="0" err="1">
                <a:latin typeface="Calibri" panose="020F0502020204030204" pitchFamily="34" charset="0"/>
                <a:cs typeface="Calibri" panose="020F0502020204030204" pitchFamily="34" charset="0"/>
              </a:rPr>
              <a:t>Fedex</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	2. Grouped the transactions by </a:t>
            </a:r>
            <a:r>
              <a:rPr lang="en-US" sz="2200" dirty="0" err="1">
                <a:latin typeface="Calibri" panose="020F0502020204030204" pitchFamily="34" charset="0"/>
                <a:cs typeface="Calibri" panose="020F0502020204030204" pitchFamily="34" charset="0"/>
              </a:rPr>
              <a:t>cardnum</a:t>
            </a:r>
            <a:r>
              <a:rPr lang="en-US" sz="2200" dirty="0">
                <a:latin typeface="Calibri" panose="020F0502020204030204" pitchFamily="34" charset="0"/>
                <a:cs typeface="Calibri" panose="020F0502020204030204" pitchFamily="34" charset="0"/>
              </a:rPr>
              <a:t> and </a:t>
            </a:r>
            <a:r>
              <a:rPr lang="en-US" sz="2200" dirty="0" err="1">
                <a:latin typeface="Calibri" panose="020F0502020204030204" pitchFamily="34" charset="0"/>
                <a:cs typeface="Calibri" panose="020F0502020204030204" pitchFamily="34" charset="0"/>
              </a:rPr>
              <a:t>merchnum</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	3. Measure the unusualness of the first digit of the amount (We looked for 1s or 2s).</a:t>
            </a:r>
          </a:p>
          <a:p>
            <a:r>
              <a:rPr lang="en-US" sz="2200" dirty="0">
                <a:latin typeface="Calibri" panose="020F0502020204030204" pitchFamily="34" charset="0"/>
                <a:cs typeface="Calibri" panose="020F0502020204030204" pitchFamily="34" charset="0"/>
              </a:rPr>
              <a:t>	4. Smoothing</a:t>
            </a:r>
          </a:p>
          <a:p>
            <a:endParaRPr lang="en-US" dirty="0"/>
          </a:p>
          <a:p>
            <a:r>
              <a:rPr lang="en-US" dirty="0"/>
              <a:t> </a:t>
            </a:r>
          </a:p>
        </p:txBody>
      </p:sp>
      <p:sp>
        <p:nvSpPr>
          <p:cNvPr id="3" name="Slide Number Placeholder 2">
            <a:extLst>
              <a:ext uri="{FF2B5EF4-FFF2-40B4-BE49-F238E27FC236}">
                <a16:creationId xmlns:a16="http://schemas.microsoft.com/office/drawing/2014/main" id="{3B88372F-F4C2-4905-BEA8-D51FFD1C4C40}"/>
              </a:ext>
            </a:extLst>
          </p:cNvPr>
          <p:cNvSpPr>
            <a:spLocks noGrp="1"/>
          </p:cNvSpPr>
          <p:nvPr>
            <p:ph type="sldNum" sz="quarter" idx="4"/>
          </p:nvPr>
        </p:nvSpPr>
        <p:spPr/>
        <p:txBody>
          <a:bodyPr/>
          <a:lstStyle/>
          <a:p>
            <a:fld id="{4FAB73BC-B049-4115-A692-8D63A059BFB8}" type="slidenum">
              <a:rPr lang="en-US" noProof="0" smtClean="0"/>
              <a:pPr/>
              <a:t>24</a:t>
            </a:fld>
            <a:endParaRPr lang="en-US" noProof="0" dirty="0"/>
          </a:p>
        </p:txBody>
      </p:sp>
    </p:spTree>
    <p:extLst>
      <p:ext uri="{BB962C8B-B14F-4D97-AF65-F5344CB8AC3E}">
        <p14:creationId xmlns:p14="http://schemas.microsoft.com/office/powerpoint/2010/main" val="116734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lstStyle/>
          <a:p>
            <a:r>
              <a:rPr lang="en-US" dirty="0"/>
              <a:t>Feature Selection</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1894308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FBCF731-478B-42B2-B3C6-ECCC3D68E00B}"/>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0" y="0"/>
            <a:ext cx="8329286" cy="6858000"/>
          </a:xfrm>
        </p:spPr>
      </p:pic>
      <p:sp>
        <p:nvSpPr>
          <p:cNvPr id="74" name="Text Placeholder 73">
            <a:extLst>
              <a:ext uri="{FF2B5EF4-FFF2-40B4-BE49-F238E27FC236}">
                <a16:creationId xmlns:a16="http://schemas.microsoft.com/office/drawing/2014/main" id="{C20719F7-6849-4C36-ACDB-C1AE2AAC74AD}"/>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257300" y="1295400"/>
            <a:ext cx="4114800" cy="1981200"/>
          </a:xfrm>
        </p:spPr>
        <p:txBody>
          <a:bodyPr/>
          <a:lstStyle/>
          <a:p>
            <a:r>
              <a:rPr lang="en-US" dirty="0"/>
              <a:t>“</a:t>
            </a:r>
            <a:r>
              <a:rPr lang="en-US" dirty="0">
                <a:latin typeface="Times New Roman" panose="02020603050405020304" pitchFamily="18" charset="0"/>
                <a:cs typeface="Times New Roman" panose="02020603050405020304" pitchFamily="18" charset="0"/>
              </a:rPr>
              <a:t>Feature Selection</a:t>
            </a:r>
            <a:r>
              <a:rPr lang="en-US" dirty="0"/>
              <a:t>”</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a:xfrm>
            <a:off x="6629400" y="2590800"/>
            <a:ext cx="5257800" cy="3581400"/>
          </a:xfrm>
        </p:spPr>
        <p:txBody>
          <a:bodyPr>
            <a:normAutofit/>
          </a:bodyPr>
          <a:lstStyle/>
          <a:p>
            <a:r>
              <a:rPr lang="en-US" sz="2200" dirty="0">
                <a:latin typeface="Calibri" panose="020F0502020204030204" pitchFamily="34" charset="0"/>
                <a:cs typeface="Calibri" panose="020F0502020204030204" pitchFamily="34" charset="0"/>
              </a:rPr>
              <a:t>Feature Selection is important to reduce dimensionality.</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Benefits of feature Selection:</a:t>
            </a:r>
          </a:p>
          <a:p>
            <a:pPr marL="285750" indent="-285750">
              <a:buClr>
                <a:srgbClr val="EEEEEE"/>
              </a:buClr>
              <a:buFont typeface="Arial" panose="020B0604020202020204" pitchFamily="34" charset="0"/>
              <a:buChar char="•"/>
            </a:pPr>
            <a:r>
              <a:rPr lang="en-US" sz="2200" dirty="0">
                <a:latin typeface="Calibri" panose="020F0502020204030204" pitchFamily="34" charset="0"/>
                <a:cs typeface="Calibri" panose="020F0502020204030204" pitchFamily="34" charset="0"/>
              </a:rPr>
              <a:t>Enables the machine learning algorithm to train faster</a:t>
            </a:r>
          </a:p>
          <a:p>
            <a:pPr marL="285750" indent="-285750">
              <a:buClr>
                <a:srgbClr val="EEEEEE"/>
              </a:buClr>
              <a:buFont typeface="Arial" panose="020B0604020202020204" pitchFamily="34" charset="0"/>
              <a:buChar char="•"/>
            </a:pPr>
            <a:r>
              <a:rPr lang="en-US" sz="2200" dirty="0">
                <a:latin typeface="Calibri" panose="020F0502020204030204" pitchFamily="34" charset="0"/>
                <a:cs typeface="Calibri" panose="020F0502020204030204" pitchFamily="34" charset="0"/>
              </a:rPr>
              <a:t>Reduce the complexity</a:t>
            </a:r>
          </a:p>
          <a:p>
            <a:pPr marL="285750" indent="-285750">
              <a:buClr>
                <a:srgbClr val="EEEEEE"/>
              </a:buClr>
              <a:buFont typeface="Arial" panose="020B0604020202020204" pitchFamily="34" charset="0"/>
              <a:buChar char="•"/>
            </a:pPr>
            <a:r>
              <a:rPr lang="en-US" sz="2200" dirty="0">
                <a:latin typeface="Calibri" panose="020F0502020204030204" pitchFamily="34" charset="0"/>
                <a:cs typeface="Calibri" panose="020F0502020204030204" pitchFamily="34" charset="0"/>
              </a:rPr>
              <a:t>Improves the accuracy</a:t>
            </a:r>
          </a:p>
          <a:p>
            <a:pPr marL="285750" indent="-285750">
              <a:buClr>
                <a:srgbClr val="EEEEEE"/>
              </a:buClr>
              <a:buFont typeface="Arial" panose="020B0604020202020204" pitchFamily="34" charset="0"/>
              <a:buChar char="•"/>
            </a:pPr>
            <a:r>
              <a:rPr lang="en-US" sz="2200" dirty="0">
                <a:latin typeface="Calibri" panose="020F0502020204030204" pitchFamily="34" charset="0"/>
                <a:cs typeface="Calibri" panose="020F0502020204030204" pitchFamily="34" charset="0"/>
              </a:rPr>
              <a:t>Reduces overfitting</a:t>
            </a:r>
          </a:p>
        </p:txBody>
      </p:sp>
      <p:sp>
        <p:nvSpPr>
          <p:cNvPr id="75" name="Text Placeholder 74">
            <a:extLst>
              <a:ext uri="{FF2B5EF4-FFF2-40B4-BE49-F238E27FC236}">
                <a16:creationId xmlns:a16="http://schemas.microsoft.com/office/drawing/2014/main" id="{6488F643-327C-4A41-9703-B4932AF5A2C9}"/>
              </a:ext>
              <a:ext uri="{C183D7F6-B498-43B3-948B-1728B52AA6E4}">
                <adec:decorative xmlns:adec="http://schemas.microsoft.com/office/drawing/2017/decorative" val="1"/>
              </a:ext>
            </a:extLst>
          </p:cNvPr>
          <p:cNvSpPr>
            <a:spLocks noGrp="1"/>
          </p:cNvSpPr>
          <p:nvPr>
            <p:ph type="body" sz="quarter" idx="13"/>
          </p:nvPr>
        </p:nvSpPr>
        <p:spPr/>
        <p:txBody>
          <a:bodyPr>
            <a:normAutofit fontScale="55000" lnSpcReduction="20000"/>
          </a:bodyPr>
          <a:lstStyle/>
          <a:p>
            <a:endParaRPr lang="en-US" dirty="0"/>
          </a:p>
        </p:txBody>
      </p:sp>
      <p:sp>
        <p:nvSpPr>
          <p:cNvPr id="76" name="Text Placeholder 75">
            <a:extLst>
              <a:ext uri="{FF2B5EF4-FFF2-40B4-BE49-F238E27FC236}">
                <a16:creationId xmlns:a16="http://schemas.microsoft.com/office/drawing/2014/main" id="{8EE4272D-3A75-4E40-B1D6-C8D1636AB572}"/>
              </a:ext>
              <a:ext uri="{C183D7F6-B498-43B3-948B-1728B52AA6E4}">
                <adec:decorative xmlns:adec="http://schemas.microsoft.com/office/drawing/2017/decorative" val="1"/>
              </a:ext>
            </a:extLst>
          </p:cNvPr>
          <p:cNvSpPr>
            <a:spLocks noGrp="1"/>
          </p:cNvSpPr>
          <p:nvPr>
            <p:ph type="body" sz="quarter" idx="14"/>
          </p:nvPr>
        </p:nvSpPr>
        <p:spPr/>
        <p:txBody>
          <a:bodyPr>
            <a:normAutofit fontScale="55000" lnSpcReduction="20000"/>
          </a:bodyPr>
          <a:lstStyle/>
          <a:p>
            <a:endParaRPr lang="en-US" dirty="0"/>
          </a:p>
        </p:txBody>
      </p:sp>
    </p:spTree>
    <p:extLst>
      <p:ext uri="{BB962C8B-B14F-4D97-AF65-F5344CB8AC3E}">
        <p14:creationId xmlns:p14="http://schemas.microsoft.com/office/powerpoint/2010/main" val="3202840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FEC5AE6-5EB0-BA61-8846-0C0D33EC10BB}"/>
              </a:ext>
            </a:extLst>
          </p:cNvPr>
          <p:cNvSpPr txBox="1">
            <a:spLocks/>
          </p:cNvSpPr>
          <p:nvPr/>
        </p:nvSpPr>
        <p:spPr>
          <a:xfrm>
            <a:off x="0" y="836069"/>
            <a:ext cx="12191999" cy="535531"/>
          </a:xfrm>
          <a:prstGeom prst="rect">
            <a:avLst/>
          </a:prstGeom>
          <a:solidFill>
            <a:srgbClr val="464B81"/>
          </a:solidFill>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200" dirty="0">
                <a:solidFill>
                  <a:schemeClr val="bg1"/>
                </a:solidFill>
                <a:latin typeface="Calibri" panose="020F0502020204030204" pitchFamily="34" charset="0"/>
                <a:cs typeface="Calibri" panose="020F0502020204030204" pitchFamily="34" charset="0"/>
              </a:rPr>
              <a:t>Feature Selection Flow Chart</a:t>
            </a:r>
          </a:p>
        </p:txBody>
      </p:sp>
      <p:pic>
        <p:nvPicPr>
          <p:cNvPr id="3" name="Picture 2">
            <a:extLst>
              <a:ext uri="{FF2B5EF4-FFF2-40B4-BE49-F238E27FC236}">
                <a16:creationId xmlns:a16="http://schemas.microsoft.com/office/drawing/2014/main" id="{E276C0F3-A687-178B-273D-4BF3B33EAC89}"/>
              </a:ext>
            </a:extLst>
          </p:cNvPr>
          <p:cNvPicPr>
            <a:picLocks noChangeAspect="1"/>
          </p:cNvPicPr>
          <p:nvPr/>
        </p:nvPicPr>
        <p:blipFill>
          <a:blip r:embed="rId3"/>
          <a:stretch>
            <a:fillRect/>
          </a:stretch>
        </p:blipFill>
        <p:spPr>
          <a:xfrm>
            <a:off x="533400" y="2057401"/>
            <a:ext cx="11106012" cy="3810000"/>
          </a:xfrm>
          <a:prstGeom prst="rect">
            <a:avLst/>
          </a:prstGeom>
        </p:spPr>
      </p:pic>
      <p:sp>
        <p:nvSpPr>
          <p:cNvPr id="2" name="Slide Number Placeholder 1">
            <a:extLst>
              <a:ext uri="{FF2B5EF4-FFF2-40B4-BE49-F238E27FC236}">
                <a16:creationId xmlns:a16="http://schemas.microsoft.com/office/drawing/2014/main" id="{82D69754-C538-4539-9BAA-9AB696B60CE2}"/>
              </a:ext>
            </a:extLst>
          </p:cNvPr>
          <p:cNvSpPr>
            <a:spLocks noGrp="1"/>
          </p:cNvSpPr>
          <p:nvPr>
            <p:ph type="sldNum" sz="quarter" idx="4"/>
          </p:nvPr>
        </p:nvSpPr>
        <p:spPr/>
        <p:txBody>
          <a:bodyPr/>
          <a:lstStyle/>
          <a:p>
            <a:fld id="{4FAB73BC-B049-4115-A692-8D63A059BFB8}" type="slidenum">
              <a:rPr lang="en-US" noProof="0" smtClean="0"/>
              <a:pPr/>
              <a:t>27</a:t>
            </a:fld>
            <a:endParaRPr lang="en-US" noProof="0" dirty="0"/>
          </a:p>
        </p:txBody>
      </p:sp>
    </p:spTree>
    <p:extLst>
      <p:ext uri="{BB962C8B-B14F-4D97-AF65-F5344CB8AC3E}">
        <p14:creationId xmlns:p14="http://schemas.microsoft.com/office/powerpoint/2010/main" val="1965089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2">
            <a:extLst>
              <a:ext uri="{FF2B5EF4-FFF2-40B4-BE49-F238E27FC236}">
                <a16:creationId xmlns:a16="http://schemas.microsoft.com/office/drawing/2014/main" id="{5F307770-38D8-49CA-BFD0-64F78C89348C}"/>
              </a:ext>
            </a:extLst>
          </p:cNvPr>
          <p:cNvSpPr txBox="1">
            <a:spLocks/>
          </p:cNvSpPr>
          <p:nvPr/>
        </p:nvSpPr>
        <p:spPr>
          <a:xfrm>
            <a:off x="548640" y="1698486"/>
            <a:ext cx="5928360" cy="1219200"/>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200" u="sng" dirty="0">
                <a:latin typeface="Calibri" panose="020F0502020204030204" pitchFamily="34" charset="0"/>
                <a:cs typeface="Calibri" panose="020F0502020204030204" pitchFamily="34" charset="0"/>
              </a:rPr>
              <a:t>Purpose</a:t>
            </a:r>
            <a:r>
              <a:rPr lang="en-US" sz="2200" dirty="0">
                <a:latin typeface="Calibri" panose="020F0502020204030204" pitchFamily="34" charset="0"/>
                <a:cs typeface="Calibri" panose="020F0502020204030204" pitchFamily="34" charset="0"/>
              </a:rPr>
              <a:t>: to determine how relevant each variable is in predicting dependent variable on its own</a:t>
            </a:r>
          </a:p>
        </p:txBody>
      </p:sp>
      <p:sp>
        <p:nvSpPr>
          <p:cNvPr id="2" name="TextBox 1">
            <a:extLst>
              <a:ext uri="{FF2B5EF4-FFF2-40B4-BE49-F238E27FC236}">
                <a16:creationId xmlns:a16="http://schemas.microsoft.com/office/drawing/2014/main" id="{30EF6B48-7539-D5A8-617B-37538014BB31}"/>
              </a:ext>
            </a:extLst>
          </p:cNvPr>
          <p:cNvSpPr txBox="1"/>
          <p:nvPr/>
        </p:nvSpPr>
        <p:spPr>
          <a:xfrm>
            <a:off x="533400" y="2743200"/>
            <a:ext cx="5715000" cy="3816429"/>
          </a:xfrm>
          <a:prstGeom prst="rect">
            <a:avLst/>
          </a:prstGeom>
          <a:noFill/>
        </p:spPr>
        <p:txBody>
          <a:bodyPr wrap="square" rtlCol="0">
            <a:spAutoFit/>
          </a:bodyPr>
          <a:lstStyle/>
          <a:p>
            <a:pPr algn="just"/>
            <a:r>
              <a:rPr lang="en-US" sz="2200" b="1" dirty="0" err="1">
                <a:latin typeface="Calibri" panose="020F0502020204030204" pitchFamily="34" charset="0"/>
                <a:cs typeface="Calibri" panose="020F0502020204030204" pitchFamily="34" charset="0"/>
              </a:rPr>
              <a:t>Kolmogov</a:t>
            </a:r>
            <a:r>
              <a:rPr lang="en-US" sz="2200" b="1" dirty="0">
                <a:latin typeface="Calibri" panose="020F0502020204030204" pitchFamily="34" charset="0"/>
                <a:cs typeface="Calibri" panose="020F0502020204030204" pitchFamily="34" charset="0"/>
              </a:rPr>
              <a:t>-Smirnov(KS)</a:t>
            </a:r>
          </a:p>
          <a:p>
            <a:pPr algn="just"/>
            <a:endParaRPr lang="en-US" sz="22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KS is a statistical measure of how well </a:t>
            </a:r>
            <a:r>
              <a:rPr lang="en-US" sz="2200">
                <a:latin typeface="Calibri" panose="020F0502020204030204" pitchFamily="34" charset="0"/>
                <a:cs typeface="Calibri" panose="020F0502020204030204" pitchFamily="34" charset="0"/>
              </a:rPr>
              <a:t>two  </a:t>
            </a:r>
            <a:r>
              <a:rPr lang="en-US" sz="2200" dirty="0">
                <a:latin typeface="Calibri" panose="020F0502020204030204" pitchFamily="34" charset="0"/>
                <a:cs typeface="Calibri" panose="020F0502020204030204" pitchFamily="34" charset="0"/>
              </a:rPr>
              <a:t>distributions are separated into good label and a bad label population.</a:t>
            </a:r>
          </a:p>
          <a:p>
            <a:pPr marL="285750" indent="-28575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We calculated the difference in KS between these two distributions. More difference means the variable is more important.</a:t>
            </a:r>
          </a:p>
          <a:p>
            <a:pPr marL="285750" indent="-28575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We only kept only 80 variables with the highest score since they were the most significant.</a:t>
            </a:r>
          </a:p>
        </p:txBody>
      </p:sp>
      <p:pic>
        <p:nvPicPr>
          <p:cNvPr id="6" name="Picture 5">
            <a:extLst>
              <a:ext uri="{FF2B5EF4-FFF2-40B4-BE49-F238E27FC236}">
                <a16:creationId xmlns:a16="http://schemas.microsoft.com/office/drawing/2014/main" id="{274F0AF1-B470-17C7-BE8B-E69E6853D8A7}"/>
              </a:ext>
            </a:extLst>
          </p:cNvPr>
          <p:cNvPicPr>
            <a:picLocks noChangeAspect="1"/>
          </p:cNvPicPr>
          <p:nvPr/>
        </p:nvPicPr>
        <p:blipFill>
          <a:blip r:embed="rId3"/>
          <a:stretch>
            <a:fillRect/>
          </a:stretch>
        </p:blipFill>
        <p:spPr>
          <a:xfrm>
            <a:off x="6934200" y="1600200"/>
            <a:ext cx="4709160" cy="3542515"/>
          </a:xfrm>
          <a:prstGeom prst="rect">
            <a:avLst/>
          </a:prstGeom>
        </p:spPr>
      </p:pic>
      <p:sp>
        <p:nvSpPr>
          <p:cNvPr id="13" name="Text Placeholder 1">
            <a:extLst>
              <a:ext uri="{FF2B5EF4-FFF2-40B4-BE49-F238E27FC236}">
                <a16:creationId xmlns:a16="http://schemas.microsoft.com/office/drawing/2014/main" id="{173F1309-52E9-A0A7-8AA4-2D1C6615E8A2}"/>
              </a:ext>
            </a:extLst>
          </p:cNvPr>
          <p:cNvSpPr txBox="1">
            <a:spLocks/>
          </p:cNvSpPr>
          <p:nvPr/>
        </p:nvSpPr>
        <p:spPr>
          <a:xfrm>
            <a:off x="0" y="836069"/>
            <a:ext cx="12191999" cy="535531"/>
          </a:xfrm>
          <a:prstGeom prst="rect">
            <a:avLst/>
          </a:prstGeom>
          <a:solidFill>
            <a:srgbClr val="464B81"/>
          </a:solidFill>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200" dirty="0">
                <a:solidFill>
                  <a:schemeClr val="bg1"/>
                </a:solidFill>
                <a:latin typeface="Calibri" panose="020F0502020204030204" pitchFamily="34" charset="0"/>
                <a:cs typeface="Calibri" panose="020F0502020204030204" pitchFamily="34" charset="0"/>
              </a:rPr>
              <a:t>Filter Method</a:t>
            </a:r>
          </a:p>
        </p:txBody>
      </p:sp>
      <p:sp>
        <p:nvSpPr>
          <p:cNvPr id="7" name="TextBox 6">
            <a:extLst>
              <a:ext uri="{FF2B5EF4-FFF2-40B4-BE49-F238E27FC236}">
                <a16:creationId xmlns:a16="http://schemas.microsoft.com/office/drawing/2014/main" id="{B4FACDDF-5E81-4C33-99AD-FE5735BF8A73}"/>
              </a:ext>
            </a:extLst>
          </p:cNvPr>
          <p:cNvSpPr txBox="1"/>
          <p:nvPr/>
        </p:nvSpPr>
        <p:spPr>
          <a:xfrm>
            <a:off x="7068524" y="5298656"/>
            <a:ext cx="4440511" cy="1446550"/>
          </a:xfrm>
          <a:prstGeom prst="rect">
            <a:avLst/>
          </a:prstGeom>
          <a:noFill/>
        </p:spPr>
        <p:txBody>
          <a:bodyPr wrap="square" rtlCol="0">
            <a:spAutoFit/>
          </a:bodyPr>
          <a:lstStyle/>
          <a:p>
            <a:r>
              <a:rPr lang="en-US" sz="2200" b="1" dirty="0">
                <a:latin typeface="Calibri" panose="020F0502020204030204" pitchFamily="34" charset="0"/>
                <a:cs typeface="Calibri" panose="020F0502020204030204" pitchFamily="34" charset="0"/>
              </a:rPr>
              <a:t>Result:</a:t>
            </a:r>
            <a:r>
              <a:rPr lang="en-US" sz="2200" dirty="0">
                <a:latin typeface="Calibri" panose="020F0502020204030204" pitchFamily="34" charset="0"/>
                <a:cs typeface="Calibri" panose="020F0502020204030204" pitchFamily="34" charset="0"/>
              </a:rPr>
              <a:t> </a:t>
            </a:r>
            <a:br>
              <a:rPr lang="en-US" sz="2200" dirty="0">
                <a:latin typeface="Calibri" panose="020F0502020204030204" pitchFamily="34" charset="0"/>
                <a:cs typeface="Calibri" panose="020F0502020204030204" pitchFamily="34" charset="0"/>
              </a:rPr>
            </a:br>
            <a:r>
              <a:rPr lang="en-US" sz="2200" u="sng" dirty="0">
                <a:latin typeface="Calibri" panose="020F0502020204030204" pitchFamily="34" charset="0"/>
                <a:cs typeface="Calibri" panose="020F0502020204030204" pitchFamily="34" charset="0"/>
              </a:rPr>
              <a:t>KS Score</a:t>
            </a:r>
            <a:r>
              <a:rPr lang="en-US" sz="2200" dirty="0">
                <a:latin typeface="Calibri" panose="020F0502020204030204" pitchFamily="34" charset="0"/>
                <a:cs typeface="Calibri" panose="020F0502020204030204" pitchFamily="34" charset="0"/>
              </a:rPr>
              <a:t>: Range from 0.615 to 0.681</a:t>
            </a:r>
          </a:p>
          <a:p>
            <a:r>
              <a:rPr lang="en-US" sz="2200" u="sng" dirty="0">
                <a:latin typeface="Calibri" panose="020F0502020204030204" pitchFamily="34" charset="0"/>
                <a:cs typeface="Calibri" panose="020F0502020204030204" pitchFamily="34" charset="0"/>
              </a:rPr>
              <a:t>Number of Variables</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Reduced from 1130 to 80 Variables</a:t>
            </a:r>
          </a:p>
        </p:txBody>
      </p:sp>
      <p:sp>
        <p:nvSpPr>
          <p:cNvPr id="3" name="Slide Number Placeholder 2">
            <a:extLst>
              <a:ext uri="{FF2B5EF4-FFF2-40B4-BE49-F238E27FC236}">
                <a16:creationId xmlns:a16="http://schemas.microsoft.com/office/drawing/2014/main" id="{E36EB913-D0F6-42B7-92D4-141AFB76BE6E}"/>
              </a:ext>
            </a:extLst>
          </p:cNvPr>
          <p:cNvSpPr>
            <a:spLocks noGrp="1"/>
          </p:cNvSpPr>
          <p:nvPr>
            <p:ph type="sldNum" sz="quarter" idx="4"/>
          </p:nvPr>
        </p:nvSpPr>
        <p:spPr/>
        <p:txBody>
          <a:bodyPr/>
          <a:lstStyle/>
          <a:p>
            <a:fld id="{4FAB73BC-B049-4115-A692-8D63A059BFB8}" type="slidenum">
              <a:rPr lang="en-US" noProof="0" smtClean="0"/>
              <a:pPr/>
              <a:t>28</a:t>
            </a:fld>
            <a:endParaRPr lang="en-US" noProof="0" dirty="0"/>
          </a:p>
        </p:txBody>
      </p:sp>
    </p:spTree>
    <p:extLst>
      <p:ext uri="{BB962C8B-B14F-4D97-AF65-F5344CB8AC3E}">
        <p14:creationId xmlns:p14="http://schemas.microsoft.com/office/powerpoint/2010/main" val="2500734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173F1309-52E9-A0A7-8AA4-2D1C6615E8A2}"/>
              </a:ext>
            </a:extLst>
          </p:cNvPr>
          <p:cNvSpPr txBox="1">
            <a:spLocks/>
          </p:cNvSpPr>
          <p:nvPr/>
        </p:nvSpPr>
        <p:spPr>
          <a:xfrm>
            <a:off x="0" y="836069"/>
            <a:ext cx="12191999" cy="535531"/>
          </a:xfrm>
          <a:prstGeom prst="rect">
            <a:avLst/>
          </a:prstGeom>
          <a:solidFill>
            <a:srgbClr val="464B81"/>
          </a:solidFill>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200" dirty="0">
                <a:solidFill>
                  <a:schemeClr val="bg1"/>
                </a:solidFill>
                <a:latin typeface="Calibri" panose="020F0502020204030204" pitchFamily="34" charset="0"/>
                <a:cs typeface="Calibri" panose="020F0502020204030204" pitchFamily="34" charset="0"/>
              </a:rPr>
              <a:t>Filter Method Output of top 80 Variables</a:t>
            </a:r>
          </a:p>
        </p:txBody>
      </p:sp>
      <p:pic>
        <p:nvPicPr>
          <p:cNvPr id="2" name="Picture 1">
            <a:extLst>
              <a:ext uri="{FF2B5EF4-FFF2-40B4-BE49-F238E27FC236}">
                <a16:creationId xmlns:a16="http://schemas.microsoft.com/office/drawing/2014/main" id="{AE41CD72-98C0-FC5D-A855-706215B2B564}"/>
              </a:ext>
            </a:extLst>
          </p:cNvPr>
          <p:cNvPicPr>
            <a:picLocks noChangeAspect="1"/>
          </p:cNvPicPr>
          <p:nvPr/>
        </p:nvPicPr>
        <p:blipFill>
          <a:blip r:embed="rId3"/>
          <a:stretch>
            <a:fillRect/>
          </a:stretch>
        </p:blipFill>
        <p:spPr>
          <a:xfrm>
            <a:off x="628788" y="1841500"/>
            <a:ext cx="5422900" cy="3632200"/>
          </a:xfrm>
          <a:prstGeom prst="rect">
            <a:avLst/>
          </a:prstGeom>
        </p:spPr>
      </p:pic>
      <p:pic>
        <p:nvPicPr>
          <p:cNvPr id="6" name="Picture 5">
            <a:extLst>
              <a:ext uri="{FF2B5EF4-FFF2-40B4-BE49-F238E27FC236}">
                <a16:creationId xmlns:a16="http://schemas.microsoft.com/office/drawing/2014/main" id="{3AA3E28E-8036-1FB8-094F-E79CA57F96C0}"/>
              </a:ext>
            </a:extLst>
          </p:cNvPr>
          <p:cNvPicPr>
            <a:picLocks noChangeAspect="1"/>
          </p:cNvPicPr>
          <p:nvPr/>
        </p:nvPicPr>
        <p:blipFill>
          <a:blip r:embed="rId4"/>
          <a:stretch>
            <a:fillRect/>
          </a:stretch>
        </p:blipFill>
        <p:spPr>
          <a:xfrm>
            <a:off x="6502400" y="1854200"/>
            <a:ext cx="5384800" cy="3708400"/>
          </a:xfrm>
          <a:prstGeom prst="rect">
            <a:avLst/>
          </a:prstGeom>
        </p:spPr>
      </p:pic>
      <p:sp>
        <p:nvSpPr>
          <p:cNvPr id="8" name="TextBox 7">
            <a:extLst>
              <a:ext uri="{FF2B5EF4-FFF2-40B4-BE49-F238E27FC236}">
                <a16:creationId xmlns:a16="http://schemas.microsoft.com/office/drawing/2014/main" id="{041B7D40-F330-881F-2B91-324441907B94}"/>
              </a:ext>
            </a:extLst>
          </p:cNvPr>
          <p:cNvSpPr txBox="1"/>
          <p:nvPr/>
        </p:nvSpPr>
        <p:spPr>
          <a:xfrm>
            <a:off x="2590800" y="5715000"/>
            <a:ext cx="1486048" cy="369332"/>
          </a:xfrm>
          <a:prstGeom prst="rect">
            <a:avLst/>
          </a:prstGeom>
          <a:noFill/>
        </p:spPr>
        <p:txBody>
          <a:bodyPr wrap="none" rtlCol="0">
            <a:spAutoFit/>
          </a:bodyPr>
          <a:lstStyle/>
          <a:p>
            <a:r>
              <a:rPr lang="en-US" dirty="0"/>
              <a:t>Head 10 rows</a:t>
            </a:r>
          </a:p>
        </p:txBody>
      </p:sp>
      <p:sp>
        <p:nvSpPr>
          <p:cNvPr id="9" name="TextBox 8">
            <a:extLst>
              <a:ext uri="{FF2B5EF4-FFF2-40B4-BE49-F238E27FC236}">
                <a16:creationId xmlns:a16="http://schemas.microsoft.com/office/drawing/2014/main" id="{76C7C311-609A-1A6C-C3F1-D19797DDD682}"/>
              </a:ext>
            </a:extLst>
          </p:cNvPr>
          <p:cNvSpPr txBox="1"/>
          <p:nvPr/>
        </p:nvSpPr>
        <p:spPr>
          <a:xfrm>
            <a:off x="8382000" y="5715000"/>
            <a:ext cx="1289648" cy="369332"/>
          </a:xfrm>
          <a:prstGeom prst="rect">
            <a:avLst/>
          </a:prstGeom>
          <a:noFill/>
        </p:spPr>
        <p:txBody>
          <a:bodyPr wrap="none" rtlCol="0">
            <a:spAutoFit/>
          </a:bodyPr>
          <a:lstStyle/>
          <a:p>
            <a:r>
              <a:rPr lang="en-US" dirty="0"/>
              <a:t>Tail 10 rows</a:t>
            </a:r>
          </a:p>
        </p:txBody>
      </p:sp>
      <p:sp>
        <p:nvSpPr>
          <p:cNvPr id="3" name="Slide Number Placeholder 2">
            <a:extLst>
              <a:ext uri="{FF2B5EF4-FFF2-40B4-BE49-F238E27FC236}">
                <a16:creationId xmlns:a16="http://schemas.microsoft.com/office/drawing/2014/main" id="{029CCDCE-735C-4469-AA44-F263F69C57B8}"/>
              </a:ext>
            </a:extLst>
          </p:cNvPr>
          <p:cNvSpPr>
            <a:spLocks noGrp="1"/>
          </p:cNvSpPr>
          <p:nvPr>
            <p:ph type="sldNum" sz="quarter" idx="4"/>
          </p:nvPr>
        </p:nvSpPr>
        <p:spPr/>
        <p:txBody>
          <a:bodyPr/>
          <a:lstStyle/>
          <a:p>
            <a:fld id="{4FAB73BC-B049-4115-A692-8D63A059BFB8}" type="slidenum">
              <a:rPr lang="en-US" noProof="0" smtClean="0"/>
              <a:pPr/>
              <a:t>29</a:t>
            </a:fld>
            <a:endParaRPr lang="en-US" noProof="0" dirty="0"/>
          </a:p>
        </p:txBody>
      </p:sp>
    </p:spTree>
    <p:extLst>
      <p:ext uri="{BB962C8B-B14F-4D97-AF65-F5344CB8AC3E}">
        <p14:creationId xmlns:p14="http://schemas.microsoft.com/office/powerpoint/2010/main" val="3844880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52719"/>
            <a:ext cx="12220575" cy="535531"/>
          </a:xfrm>
        </p:spPr>
        <p:txBody>
          <a:bodyPr/>
          <a:lstStyle/>
          <a:p>
            <a:r>
              <a:rPr lang="en-US" sz="3200" dirty="0">
                <a:latin typeface="Calibri" panose="020F0502020204030204" pitchFamily="34" charset="0"/>
                <a:cs typeface="Calibri" panose="020F0502020204030204" pitchFamily="34" charset="0"/>
              </a:rPr>
              <a:t>Project Framework</a:t>
            </a:r>
          </a:p>
        </p:txBody>
      </p:sp>
      <p:grpSp>
        <p:nvGrpSpPr>
          <p:cNvPr id="81" name="Google Shape;199;p17">
            <a:extLst>
              <a:ext uri="{FF2B5EF4-FFF2-40B4-BE49-F238E27FC236}">
                <a16:creationId xmlns:a16="http://schemas.microsoft.com/office/drawing/2014/main" id="{583B6E42-E297-4360-9D1E-BF15323AF050}"/>
              </a:ext>
            </a:extLst>
          </p:cNvPr>
          <p:cNvGrpSpPr/>
          <p:nvPr/>
        </p:nvGrpSpPr>
        <p:grpSpPr>
          <a:xfrm>
            <a:off x="250642" y="2124173"/>
            <a:ext cx="2051701" cy="3200400"/>
            <a:chOff x="457200" y="1839475"/>
            <a:chExt cx="1309250" cy="2318100"/>
          </a:xfrm>
        </p:grpSpPr>
        <p:sp>
          <p:nvSpPr>
            <p:cNvPr id="82" name="Google Shape;200;p17">
              <a:extLst>
                <a:ext uri="{FF2B5EF4-FFF2-40B4-BE49-F238E27FC236}">
                  <a16:creationId xmlns:a16="http://schemas.microsoft.com/office/drawing/2014/main" id="{35236875-1D9D-4F18-8E4C-3541F0B40C39}"/>
                </a:ext>
              </a:extLst>
            </p:cNvPr>
            <p:cNvSpPr/>
            <p:nvPr/>
          </p:nvSpPr>
          <p:spPr>
            <a:xfrm rot="5400000">
              <a:off x="-47200" y="2343925"/>
              <a:ext cx="2318100" cy="1309200"/>
            </a:xfrm>
            <a:prstGeom prst="round2DiagRect">
              <a:avLst>
                <a:gd name="adj1" fmla="val 34930"/>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2;p17">
              <a:extLst>
                <a:ext uri="{FF2B5EF4-FFF2-40B4-BE49-F238E27FC236}">
                  <a16:creationId xmlns:a16="http://schemas.microsoft.com/office/drawing/2014/main" id="{D2825F46-6F50-40BC-81ED-6782CA04D60F}"/>
                </a:ext>
              </a:extLst>
            </p:cNvPr>
            <p:cNvSpPr txBox="1"/>
            <p:nvPr/>
          </p:nvSpPr>
          <p:spPr>
            <a:xfrm>
              <a:off x="45720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dirty="0">
                  <a:solidFill>
                    <a:srgbClr val="FFFFFF"/>
                  </a:solidFill>
                  <a:latin typeface="Fira Sans Extra Condensed"/>
                  <a:ea typeface="Fira Sans Extra Condensed"/>
                  <a:cs typeface="Fira Sans Extra Condensed"/>
                  <a:sym typeface="Fira Sans Extra Condensed"/>
                </a:rPr>
                <a:t>Exploratory Data Analysis</a:t>
              </a:r>
              <a:endParaRPr b="1" dirty="0">
                <a:solidFill>
                  <a:srgbClr val="FFFFFF"/>
                </a:solidFill>
                <a:latin typeface="Fira Sans Extra Condensed"/>
                <a:ea typeface="Fira Sans Extra Condensed"/>
                <a:cs typeface="Fira Sans Extra Condensed"/>
                <a:sym typeface="Fira Sans Extra Condensed"/>
              </a:endParaRPr>
            </a:p>
          </p:txBody>
        </p:sp>
        <p:sp>
          <p:nvSpPr>
            <p:cNvPr id="85" name="Google Shape;203;p17">
              <a:extLst>
                <a:ext uri="{FF2B5EF4-FFF2-40B4-BE49-F238E27FC236}">
                  <a16:creationId xmlns:a16="http://schemas.microsoft.com/office/drawing/2014/main" id="{82FF484A-2525-477A-9E2C-070B50C76E3B}"/>
                </a:ext>
              </a:extLst>
            </p:cNvPr>
            <p:cNvSpPr/>
            <p:nvPr/>
          </p:nvSpPr>
          <p:spPr>
            <a:xfrm rot="5400000">
              <a:off x="79321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4;p17">
              <a:extLst>
                <a:ext uri="{FF2B5EF4-FFF2-40B4-BE49-F238E27FC236}">
                  <a16:creationId xmlns:a16="http://schemas.microsoft.com/office/drawing/2014/main" id="{AA3DA62F-DAF4-4CC3-BA04-04CCEC32CF9A}"/>
                </a:ext>
              </a:extLst>
            </p:cNvPr>
            <p:cNvSpPr txBox="1"/>
            <p:nvPr/>
          </p:nvSpPr>
          <p:spPr>
            <a:xfrm>
              <a:off x="77043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dirty="0">
                  <a:solidFill>
                    <a:schemeClr val="accent6"/>
                  </a:solidFill>
                  <a:latin typeface="Fira Sans Extra Condensed"/>
                  <a:ea typeface="Fira Sans Extra Condensed"/>
                  <a:cs typeface="Fira Sans Extra Condensed"/>
                  <a:sym typeface="Fira Sans Extra Condensed"/>
                </a:rPr>
                <a:t>EDA</a:t>
              </a:r>
              <a:endParaRPr sz="2400" b="1" dirty="0">
                <a:solidFill>
                  <a:schemeClr val="accent6"/>
                </a:solidFill>
                <a:latin typeface="Fira Sans Extra Condensed"/>
                <a:ea typeface="Fira Sans Extra Condensed"/>
                <a:cs typeface="Fira Sans Extra Condensed"/>
                <a:sym typeface="Fira Sans Extra Condensed"/>
              </a:endParaRPr>
            </a:p>
          </p:txBody>
        </p:sp>
      </p:grpSp>
      <p:grpSp>
        <p:nvGrpSpPr>
          <p:cNvPr id="87" name="Google Shape;205;p17">
            <a:extLst>
              <a:ext uri="{FF2B5EF4-FFF2-40B4-BE49-F238E27FC236}">
                <a16:creationId xmlns:a16="http://schemas.microsoft.com/office/drawing/2014/main" id="{6E4A110B-5EA7-4162-9EF3-4D73EE2871A0}"/>
              </a:ext>
            </a:extLst>
          </p:cNvPr>
          <p:cNvGrpSpPr/>
          <p:nvPr/>
        </p:nvGrpSpPr>
        <p:grpSpPr>
          <a:xfrm>
            <a:off x="2286000" y="2133600"/>
            <a:ext cx="1925284" cy="3200400"/>
            <a:chOff x="1841750" y="1839475"/>
            <a:chExt cx="1309250" cy="2318100"/>
          </a:xfrm>
        </p:grpSpPr>
        <p:sp>
          <p:nvSpPr>
            <p:cNvPr id="88" name="Google Shape;206;p17">
              <a:extLst>
                <a:ext uri="{FF2B5EF4-FFF2-40B4-BE49-F238E27FC236}">
                  <a16:creationId xmlns:a16="http://schemas.microsoft.com/office/drawing/2014/main" id="{743EECE2-A116-4A0E-8684-FAA0BF68D19D}"/>
                </a:ext>
              </a:extLst>
            </p:cNvPr>
            <p:cNvSpPr/>
            <p:nvPr/>
          </p:nvSpPr>
          <p:spPr>
            <a:xfrm rot="5400000">
              <a:off x="1337350" y="2343925"/>
              <a:ext cx="2318100" cy="1309200"/>
            </a:xfrm>
            <a:prstGeom prst="round2DiagRect">
              <a:avLst>
                <a:gd name="adj1" fmla="val 3493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8;p17">
              <a:extLst>
                <a:ext uri="{FF2B5EF4-FFF2-40B4-BE49-F238E27FC236}">
                  <a16:creationId xmlns:a16="http://schemas.microsoft.com/office/drawing/2014/main" id="{4C0B327B-C3A8-4EE0-8B79-E9C0BBB1CA74}"/>
                </a:ext>
              </a:extLst>
            </p:cNvPr>
            <p:cNvSpPr txBox="1"/>
            <p:nvPr/>
          </p:nvSpPr>
          <p:spPr>
            <a:xfrm>
              <a:off x="184175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US" b="1" dirty="0">
                  <a:solidFill>
                    <a:srgbClr val="FFFFFF"/>
                  </a:solidFill>
                  <a:latin typeface="Fira Sans Extra Condensed"/>
                  <a:ea typeface="Fira Sans Extra Condensed"/>
                  <a:cs typeface="Fira Sans Extra Condensed"/>
                  <a:sym typeface="Fira Sans Extra Condensed"/>
                </a:rPr>
                <a:t>Data Cleaning</a:t>
              </a:r>
              <a:endParaRPr b="1" dirty="0">
                <a:solidFill>
                  <a:srgbClr val="FFFFFF"/>
                </a:solidFill>
                <a:latin typeface="Fira Sans Extra Condensed"/>
                <a:ea typeface="Fira Sans Extra Condensed"/>
                <a:cs typeface="Fira Sans Extra Condensed"/>
                <a:sym typeface="Fira Sans Extra Condensed"/>
              </a:endParaRPr>
            </a:p>
          </p:txBody>
        </p:sp>
        <p:sp>
          <p:nvSpPr>
            <p:cNvPr id="91" name="Google Shape;209;p17">
              <a:extLst>
                <a:ext uri="{FF2B5EF4-FFF2-40B4-BE49-F238E27FC236}">
                  <a16:creationId xmlns:a16="http://schemas.microsoft.com/office/drawing/2014/main" id="{0BEEB763-9957-4195-B87E-402D763CB593}"/>
                </a:ext>
              </a:extLst>
            </p:cNvPr>
            <p:cNvSpPr/>
            <p:nvPr/>
          </p:nvSpPr>
          <p:spPr>
            <a:xfrm rot="5400000">
              <a:off x="217776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0;p17">
              <a:extLst>
                <a:ext uri="{FF2B5EF4-FFF2-40B4-BE49-F238E27FC236}">
                  <a16:creationId xmlns:a16="http://schemas.microsoft.com/office/drawing/2014/main" id="{4C25137B-2488-494A-9F33-935E4FDA45E1}"/>
                </a:ext>
              </a:extLst>
            </p:cNvPr>
            <p:cNvSpPr txBox="1"/>
            <p:nvPr/>
          </p:nvSpPr>
          <p:spPr>
            <a:xfrm>
              <a:off x="215498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dirty="0">
                  <a:solidFill>
                    <a:schemeClr val="accent3"/>
                  </a:solidFill>
                  <a:latin typeface="Fira Sans Extra Condensed"/>
                  <a:ea typeface="Fira Sans Extra Condensed"/>
                  <a:cs typeface="Fira Sans Extra Condensed"/>
                  <a:sym typeface="Fira Sans Extra Condensed"/>
                </a:rPr>
                <a:t>DC</a:t>
              </a:r>
              <a:endParaRPr sz="2400" b="1" dirty="0">
                <a:solidFill>
                  <a:schemeClr val="accent3"/>
                </a:solidFill>
                <a:latin typeface="Fira Sans Extra Condensed"/>
                <a:ea typeface="Fira Sans Extra Condensed"/>
                <a:cs typeface="Fira Sans Extra Condensed"/>
                <a:sym typeface="Fira Sans Extra Condensed"/>
              </a:endParaRPr>
            </a:p>
          </p:txBody>
        </p:sp>
      </p:grpSp>
      <p:grpSp>
        <p:nvGrpSpPr>
          <p:cNvPr id="93" name="Google Shape;211;p17">
            <a:extLst>
              <a:ext uri="{FF2B5EF4-FFF2-40B4-BE49-F238E27FC236}">
                <a16:creationId xmlns:a16="http://schemas.microsoft.com/office/drawing/2014/main" id="{C0D2B51D-A1C3-4BAA-9E99-CA025F90B214}"/>
              </a:ext>
            </a:extLst>
          </p:cNvPr>
          <p:cNvGrpSpPr/>
          <p:nvPr/>
        </p:nvGrpSpPr>
        <p:grpSpPr>
          <a:xfrm>
            <a:off x="4197420" y="2133600"/>
            <a:ext cx="1925283" cy="3200400"/>
            <a:chOff x="3226301" y="1839475"/>
            <a:chExt cx="1309249" cy="2318100"/>
          </a:xfrm>
        </p:grpSpPr>
        <p:sp>
          <p:nvSpPr>
            <p:cNvPr id="94" name="Google Shape;212;p17">
              <a:extLst>
                <a:ext uri="{FF2B5EF4-FFF2-40B4-BE49-F238E27FC236}">
                  <a16:creationId xmlns:a16="http://schemas.microsoft.com/office/drawing/2014/main" id="{E5155382-E922-4E64-AD2F-65173B16230F}"/>
                </a:ext>
              </a:extLst>
            </p:cNvPr>
            <p:cNvSpPr/>
            <p:nvPr/>
          </p:nvSpPr>
          <p:spPr>
            <a:xfrm rot="5400000">
              <a:off x="2721900" y="2343925"/>
              <a:ext cx="2318100" cy="1309200"/>
            </a:xfrm>
            <a:prstGeom prst="round2DiagRect">
              <a:avLst>
                <a:gd name="adj1" fmla="val 3493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4;p17">
              <a:extLst>
                <a:ext uri="{FF2B5EF4-FFF2-40B4-BE49-F238E27FC236}">
                  <a16:creationId xmlns:a16="http://schemas.microsoft.com/office/drawing/2014/main" id="{F6E8CBB1-0BEC-49F0-B7FF-DB3EA4F24813}"/>
                </a:ext>
              </a:extLst>
            </p:cNvPr>
            <p:cNvSpPr txBox="1"/>
            <p:nvPr/>
          </p:nvSpPr>
          <p:spPr>
            <a:xfrm>
              <a:off x="3226301"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US" b="1" dirty="0">
                  <a:solidFill>
                    <a:srgbClr val="FFFFFF"/>
                  </a:solidFill>
                  <a:latin typeface="Fira Sans Extra Condensed"/>
                  <a:ea typeface="Fira Sans Extra Condensed"/>
                  <a:cs typeface="Fira Sans Extra Condensed"/>
                  <a:sym typeface="Fira Sans Extra Condensed"/>
                </a:rPr>
                <a:t>Feature Engineering</a:t>
              </a:r>
              <a:endParaRPr b="1" dirty="0">
                <a:solidFill>
                  <a:srgbClr val="FFFFFF"/>
                </a:solidFill>
                <a:latin typeface="Fira Sans Extra Condensed"/>
                <a:ea typeface="Fira Sans Extra Condensed"/>
                <a:cs typeface="Fira Sans Extra Condensed"/>
                <a:sym typeface="Fira Sans Extra Condensed"/>
              </a:endParaRPr>
            </a:p>
          </p:txBody>
        </p:sp>
        <p:sp>
          <p:nvSpPr>
            <p:cNvPr id="97" name="Google Shape;215;p17">
              <a:extLst>
                <a:ext uri="{FF2B5EF4-FFF2-40B4-BE49-F238E27FC236}">
                  <a16:creationId xmlns:a16="http://schemas.microsoft.com/office/drawing/2014/main" id="{6DD93574-7AA4-4B9C-9AE4-4E89974C548E}"/>
                </a:ext>
              </a:extLst>
            </p:cNvPr>
            <p:cNvSpPr/>
            <p:nvPr/>
          </p:nvSpPr>
          <p:spPr>
            <a:xfrm rot="5400000">
              <a:off x="356231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p17">
              <a:extLst>
                <a:ext uri="{FF2B5EF4-FFF2-40B4-BE49-F238E27FC236}">
                  <a16:creationId xmlns:a16="http://schemas.microsoft.com/office/drawing/2014/main" id="{B34AB5B1-5CE7-4430-816A-C2CA356B0AA0}"/>
                </a:ext>
              </a:extLst>
            </p:cNvPr>
            <p:cNvSpPr txBox="1"/>
            <p:nvPr/>
          </p:nvSpPr>
          <p:spPr>
            <a:xfrm>
              <a:off x="353953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dirty="0">
                  <a:solidFill>
                    <a:schemeClr val="accent4"/>
                  </a:solidFill>
                  <a:latin typeface="Fira Sans Extra Condensed"/>
                  <a:ea typeface="Fira Sans Extra Condensed"/>
                  <a:cs typeface="Fira Sans Extra Condensed"/>
                  <a:sym typeface="Fira Sans Extra Condensed"/>
                </a:rPr>
                <a:t>FE</a:t>
              </a:r>
              <a:endParaRPr sz="2400" b="1" dirty="0">
                <a:solidFill>
                  <a:schemeClr val="accent4"/>
                </a:solidFill>
                <a:latin typeface="Fira Sans Extra Condensed"/>
                <a:ea typeface="Fira Sans Extra Condensed"/>
                <a:cs typeface="Fira Sans Extra Condensed"/>
                <a:sym typeface="Fira Sans Extra Condensed"/>
              </a:endParaRPr>
            </a:p>
          </p:txBody>
        </p:sp>
      </p:grpSp>
      <p:grpSp>
        <p:nvGrpSpPr>
          <p:cNvPr id="99" name="Google Shape;217;p17">
            <a:extLst>
              <a:ext uri="{FF2B5EF4-FFF2-40B4-BE49-F238E27FC236}">
                <a16:creationId xmlns:a16="http://schemas.microsoft.com/office/drawing/2014/main" id="{2EE3B447-0BB5-4794-88D4-68099C920286}"/>
              </a:ext>
            </a:extLst>
          </p:cNvPr>
          <p:cNvGrpSpPr/>
          <p:nvPr/>
        </p:nvGrpSpPr>
        <p:grpSpPr>
          <a:xfrm>
            <a:off x="6106283" y="2133600"/>
            <a:ext cx="1925284" cy="3200400"/>
            <a:chOff x="4610850" y="1839475"/>
            <a:chExt cx="1309250" cy="2318100"/>
          </a:xfrm>
        </p:grpSpPr>
        <p:sp>
          <p:nvSpPr>
            <p:cNvPr id="100" name="Google Shape;218;p17">
              <a:extLst>
                <a:ext uri="{FF2B5EF4-FFF2-40B4-BE49-F238E27FC236}">
                  <a16:creationId xmlns:a16="http://schemas.microsoft.com/office/drawing/2014/main" id="{F21EF6D5-3C6E-4414-B98B-5FB1F7714124}"/>
                </a:ext>
              </a:extLst>
            </p:cNvPr>
            <p:cNvSpPr/>
            <p:nvPr/>
          </p:nvSpPr>
          <p:spPr>
            <a:xfrm rot="5400000">
              <a:off x="4106450" y="2343925"/>
              <a:ext cx="2318100" cy="1309200"/>
            </a:xfrm>
            <a:prstGeom prst="round2DiagRect">
              <a:avLst>
                <a:gd name="adj1" fmla="val 3493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0;p17">
              <a:extLst>
                <a:ext uri="{FF2B5EF4-FFF2-40B4-BE49-F238E27FC236}">
                  <a16:creationId xmlns:a16="http://schemas.microsoft.com/office/drawing/2014/main" id="{14E907B5-1D4C-4D61-9508-1F3C9F89B48F}"/>
                </a:ext>
              </a:extLst>
            </p:cNvPr>
            <p:cNvSpPr txBox="1"/>
            <p:nvPr/>
          </p:nvSpPr>
          <p:spPr>
            <a:xfrm>
              <a:off x="461085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US" b="1" dirty="0">
                  <a:solidFill>
                    <a:srgbClr val="FFFFFF"/>
                  </a:solidFill>
                  <a:latin typeface="Fira Sans Extra Condensed"/>
                  <a:ea typeface="Fira Sans Extra Condensed"/>
                  <a:cs typeface="Fira Sans Extra Condensed"/>
                  <a:sym typeface="Fira Sans Extra Condensed"/>
                </a:rPr>
                <a:t>Feature Selection</a:t>
              </a:r>
              <a:endParaRPr b="1" dirty="0">
                <a:solidFill>
                  <a:srgbClr val="FFFFFF"/>
                </a:solidFill>
                <a:latin typeface="Fira Sans Extra Condensed"/>
                <a:ea typeface="Fira Sans Extra Condensed"/>
                <a:cs typeface="Fira Sans Extra Condensed"/>
                <a:sym typeface="Fira Sans Extra Condensed"/>
              </a:endParaRPr>
            </a:p>
          </p:txBody>
        </p:sp>
        <p:sp>
          <p:nvSpPr>
            <p:cNvPr id="103" name="Google Shape;221;p17">
              <a:extLst>
                <a:ext uri="{FF2B5EF4-FFF2-40B4-BE49-F238E27FC236}">
                  <a16:creationId xmlns:a16="http://schemas.microsoft.com/office/drawing/2014/main" id="{71B1CCF9-9FA4-40A0-BD72-E19D2B27704E}"/>
                </a:ext>
              </a:extLst>
            </p:cNvPr>
            <p:cNvSpPr/>
            <p:nvPr/>
          </p:nvSpPr>
          <p:spPr>
            <a:xfrm rot="5400000">
              <a:off x="494686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2;p17">
              <a:extLst>
                <a:ext uri="{FF2B5EF4-FFF2-40B4-BE49-F238E27FC236}">
                  <a16:creationId xmlns:a16="http://schemas.microsoft.com/office/drawing/2014/main" id="{477BAE99-1E43-4198-BAD6-F4FC315A8A2C}"/>
                </a:ext>
              </a:extLst>
            </p:cNvPr>
            <p:cNvSpPr txBox="1"/>
            <p:nvPr/>
          </p:nvSpPr>
          <p:spPr>
            <a:xfrm>
              <a:off x="492408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dirty="0">
                  <a:solidFill>
                    <a:schemeClr val="accent1"/>
                  </a:solidFill>
                  <a:latin typeface="Fira Sans Extra Condensed"/>
                  <a:ea typeface="Fira Sans Extra Condensed"/>
                  <a:cs typeface="Fira Sans Extra Condensed"/>
                  <a:sym typeface="Fira Sans Extra Condensed"/>
                </a:rPr>
                <a:t>FS</a:t>
              </a:r>
              <a:endParaRPr sz="2400" b="1" dirty="0">
                <a:solidFill>
                  <a:schemeClr val="accent1"/>
                </a:solidFill>
                <a:latin typeface="Fira Sans Extra Condensed"/>
                <a:ea typeface="Fira Sans Extra Condensed"/>
                <a:cs typeface="Fira Sans Extra Condensed"/>
                <a:sym typeface="Fira Sans Extra Condensed"/>
              </a:endParaRPr>
            </a:p>
          </p:txBody>
        </p:sp>
      </p:grpSp>
      <p:grpSp>
        <p:nvGrpSpPr>
          <p:cNvPr id="105" name="Google Shape;223;p17">
            <a:extLst>
              <a:ext uri="{FF2B5EF4-FFF2-40B4-BE49-F238E27FC236}">
                <a16:creationId xmlns:a16="http://schemas.microsoft.com/office/drawing/2014/main" id="{659E48D1-BE2B-413A-8E09-8D02EEBB1357}"/>
              </a:ext>
            </a:extLst>
          </p:cNvPr>
          <p:cNvGrpSpPr/>
          <p:nvPr/>
        </p:nvGrpSpPr>
        <p:grpSpPr>
          <a:xfrm>
            <a:off x="8031460" y="2133600"/>
            <a:ext cx="1925284" cy="3200400"/>
            <a:chOff x="5995400" y="1839475"/>
            <a:chExt cx="1309250" cy="2318100"/>
          </a:xfrm>
        </p:grpSpPr>
        <p:sp>
          <p:nvSpPr>
            <p:cNvPr id="106" name="Google Shape;224;p17">
              <a:extLst>
                <a:ext uri="{FF2B5EF4-FFF2-40B4-BE49-F238E27FC236}">
                  <a16:creationId xmlns:a16="http://schemas.microsoft.com/office/drawing/2014/main" id="{F148D230-17F3-4E0E-925D-31A99CA40EE5}"/>
                </a:ext>
              </a:extLst>
            </p:cNvPr>
            <p:cNvSpPr/>
            <p:nvPr/>
          </p:nvSpPr>
          <p:spPr>
            <a:xfrm rot="5400000">
              <a:off x="5491000" y="2343925"/>
              <a:ext cx="2318100" cy="1309200"/>
            </a:xfrm>
            <a:prstGeom prst="round2DiagRect">
              <a:avLst>
                <a:gd name="adj1" fmla="val 3493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6;p17">
              <a:extLst>
                <a:ext uri="{FF2B5EF4-FFF2-40B4-BE49-F238E27FC236}">
                  <a16:creationId xmlns:a16="http://schemas.microsoft.com/office/drawing/2014/main" id="{CB14CF6D-47BA-4953-85A6-C8DF2760693B}"/>
                </a:ext>
              </a:extLst>
            </p:cNvPr>
            <p:cNvSpPr txBox="1"/>
            <p:nvPr/>
          </p:nvSpPr>
          <p:spPr>
            <a:xfrm>
              <a:off x="599540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b="1" dirty="0">
                  <a:solidFill>
                    <a:schemeClr val="lt1"/>
                  </a:solidFill>
                  <a:latin typeface="Fira Sans Extra Condensed"/>
                  <a:ea typeface="Fira Sans Extra Condensed"/>
                  <a:cs typeface="Fira Sans Extra Condensed"/>
                  <a:sym typeface="Fira Sans Extra Condensed"/>
                </a:rPr>
                <a:t>Model Algorithms</a:t>
              </a:r>
              <a:endParaRPr b="1" dirty="0">
                <a:solidFill>
                  <a:srgbClr val="FFFFFF"/>
                </a:solidFill>
                <a:latin typeface="Fira Sans Extra Condensed"/>
                <a:ea typeface="Fira Sans Extra Condensed"/>
                <a:cs typeface="Fira Sans Extra Condensed"/>
                <a:sym typeface="Fira Sans Extra Condensed"/>
              </a:endParaRPr>
            </a:p>
          </p:txBody>
        </p:sp>
        <p:sp>
          <p:nvSpPr>
            <p:cNvPr id="109" name="Google Shape;227;p17">
              <a:extLst>
                <a:ext uri="{FF2B5EF4-FFF2-40B4-BE49-F238E27FC236}">
                  <a16:creationId xmlns:a16="http://schemas.microsoft.com/office/drawing/2014/main" id="{4067AC02-BA3C-41E0-A119-4FB5CDF2544E}"/>
                </a:ext>
              </a:extLst>
            </p:cNvPr>
            <p:cNvSpPr/>
            <p:nvPr/>
          </p:nvSpPr>
          <p:spPr>
            <a:xfrm rot="5400000">
              <a:off x="633141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8;p17">
              <a:extLst>
                <a:ext uri="{FF2B5EF4-FFF2-40B4-BE49-F238E27FC236}">
                  <a16:creationId xmlns:a16="http://schemas.microsoft.com/office/drawing/2014/main" id="{1C12238C-65B4-4596-9E29-8B1506812D43}"/>
                </a:ext>
              </a:extLst>
            </p:cNvPr>
            <p:cNvSpPr txBox="1"/>
            <p:nvPr/>
          </p:nvSpPr>
          <p:spPr>
            <a:xfrm>
              <a:off x="630863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dirty="0">
                  <a:solidFill>
                    <a:schemeClr val="accent5"/>
                  </a:solidFill>
                  <a:latin typeface="Fira Sans Extra Condensed"/>
                  <a:ea typeface="Fira Sans Extra Condensed"/>
                  <a:cs typeface="Fira Sans Extra Condensed"/>
                  <a:sym typeface="Fira Sans Extra Condensed"/>
                </a:rPr>
                <a:t>MA</a:t>
              </a:r>
              <a:endParaRPr sz="2400" b="1" dirty="0">
                <a:solidFill>
                  <a:schemeClr val="accent5"/>
                </a:solidFill>
                <a:latin typeface="Fira Sans Extra Condensed"/>
                <a:ea typeface="Fira Sans Extra Condensed"/>
                <a:cs typeface="Fira Sans Extra Condensed"/>
                <a:sym typeface="Fira Sans Extra Condensed"/>
              </a:endParaRPr>
            </a:p>
          </p:txBody>
        </p:sp>
      </p:grpSp>
      <p:grpSp>
        <p:nvGrpSpPr>
          <p:cNvPr id="111" name="Google Shape;229;p17">
            <a:extLst>
              <a:ext uri="{FF2B5EF4-FFF2-40B4-BE49-F238E27FC236}">
                <a16:creationId xmlns:a16="http://schemas.microsoft.com/office/drawing/2014/main" id="{6ED62497-E6B2-4951-A55E-2BF4AEF188DC}"/>
              </a:ext>
            </a:extLst>
          </p:cNvPr>
          <p:cNvGrpSpPr/>
          <p:nvPr/>
        </p:nvGrpSpPr>
        <p:grpSpPr>
          <a:xfrm>
            <a:off x="9955035" y="2133600"/>
            <a:ext cx="1925281" cy="3200400"/>
            <a:chOff x="7379952" y="1839475"/>
            <a:chExt cx="1309248" cy="2318100"/>
          </a:xfrm>
        </p:grpSpPr>
        <p:sp>
          <p:nvSpPr>
            <p:cNvPr id="112" name="Google Shape;230;p17">
              <a:extLst>
                <a:ext uri="{FF2B5EF4-FFF2-40B4-BE49-F238E27FC236}">
                  <a16:creationId xmlns:a16="http://schemas.microsoft.com/office/drawing/2014/main" id="{084B46D5-4DE5-425D-8219-F7E3EB29D36D}"/>
                </a:ext>
              </a:extLst>
            </p:cNvPr>
            <p:cNvSpPr/>
            <p:nvPr/>
          </p:nvSpPr>
          <p:spPr>
            <a:xfrm rot="5400000">
              <a:off x="6875550" y="2343925"/>
              <a:ext cx="2318100" cy="1309200"/>
            </a:xfrm>
            <a:prstGeom prst="round2DiagRect">
              <a:avLst>
                <a:gd name="adj1" fmla="val 3493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2;p17">
              <a:extLst>
                <a:ext uri="{FF2B5EF4-FFF2-40B4-BE49-F238E27FC236}">
                  <a16:creationId xmlns:a16="http://schemas.microsoft.com/office/drawing/2014/main" id="{84F4BA94-CB77-4C8B-9623-7C64A91823E6}"/>
                </a:ext>
              </a:extLst>
            </p:cNvPr>
            <p:cNvSpPr txBox="1"/>
            <p:nvPr/>
          </p:nvSpPr>
          <p:spPr>
            <a:xfrm>
              <a:off x="7379952"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b="1" dirty="0">
                  <a:solidFill>
                    <a:schemeClr val="lt1"/>
                  </a:solidFill>
                  <a:latin typeface="Fira Sans Extra Condensed"/>
                  <a:ea typeface="Fira Sans Extra Condensed"/>
                  <a:cs typeface="Fira Sans Extra Condensed"/>
                  <a:sym typeface="Fira Sans Extra Condensed"/>
                </a:rPr>
                <a:t>Conclusion and Results</a:t>
              </a:r>
              <a:endParaRPr b="1" dirty="0">
                <a:solidFill>
                  <a:srgbClr val="FFFFFF"/>
                </a:solidFill>
                <a:latin typeface="Fira Sans Extra Condensed"/>
                <a:ea typeface="Fira Sans Extra Condensed"/>
                <a:cs typeface="Fira Sans Extra Condensed"/>
                <a:sym typeface="Fira Sans Extra Condensed"/>
              </a:endParaRPr>
            </a:p>
          </p:txBody>
        </p:sp>
        <p:sp>
          <p:nvSpPr>
            <p:cNvPr id="115" name="Google Shape;233;p17">
              <a:extLst>
                <a:ext uri="{FF2B5EF4-FFF2-40B4-BE49-F238E27FC236}">
                  <a16:creationId xmlns:a16="http://schemas.microsoft.com/office/drawing/2014/main" id="{A05BC3E0-9563-4A4B-8B07-793574ECF81A}"/>
                </a:ext>
              </a:extLst>
            </p:cNvPr>
            <p:cNvSpPr/>
            <p:nvPr/>
          </p:nvSpPr>
          <p:spPr>
            <a:xfrm rot="5400000">
              <a:off x="771596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4;p17">
              <a:extLst>
                <a:ext uri="{FF2B5EF4-FFF2-40B4-BE49-F238E27FC236}">
                  <a16:creationId xmlns:a16="http://schemas.microsoft.com/office/drawing/2014/main" id="{03A6D4CC-6FC0-46B5-989A-0B34B4D88DEE}"/>
                </a:ext>
              </a:extLst>
            </p:cNvPr>
            <p:cNvSpPr txBox="1"/>
            <p:nvPr/>
          </p:nvSpPr>
          <p:spPr>
            <a:xfrm>
              <a:off x="769318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dirty="0">
                  <a:solidFill>
                    <a:schemeClr val="accent2"/>
                  </a:solidFill>
                  <a:latin typeface="Fira Sans Extra Condensed"/>
                  <a:ea typeface="Fira Sans Extra Condensed"/>
                  <a:cs typeface="Fira Sans Extra Condensed"/>
                  <a:sym typeface="Fira Sans Extra Condensed"/>
                </a:rPr>
                <a:t>C&amp;R</a:t>
              </a:r>
              <a:endParaRPr sz="2400" b="1" dirty="0">
                <a:solidFill>
                  <a:schemeClr val="accent2"/>
                </a:solidFill>
                <a:latin typeface="Fira Sans Extra Condensed"/>
                <a:ea typeface="Fira Sans Extra Condensed"/>
                <a:cs typeface="Fira Sans Extra Condensed"/>
                <a:sym typeface="Fira Sans Extra Condensed"/>
              </a:endParaRPr>
            </a:p>
          </p:txBody>
        </p:sp>
      </p:grpSp>
      <p:sp>
        <p:nvSpPr>
          <p:cNvPr id="119" name="Arrow: Circular 118">
            <a:extLst>
              <a:ext uri="{FF2B5EF4-FFF2-40B4-BE49-F238E27FC236}">
                <a16:creationId xmlns:a16="http://schemas.microsoft.com/office/drawing/2014/main" id="{FE8AA9CF-ACB1-4617-BEFE-0CDB4A95A1C4}"/>
              </a:ext>
            </a:extLst>
          </p:cNvPr>
          <p:cNvSpPr/>
          <p:nvPr/>
        </p:nvSpPr>
        <p:spPr>
          <a:xfrm>
            <a:off x="1188710" y="1093765"/>
            <a:ext cx="1874142" cy="1702550"/>
          </a:xfrm>
          <a:prstGeom prst="circular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21" name="Arrow: Circular 120">
            <a:extLst>
              <a:ext uri="{FF2B5EF4-FFF2-40B4-BE49-F238E27FC236}">
                <a16:creationId xmlns:a16="http://schemas.microsoft.com/office/drawing/2014/main" id="{3B771D9C-AE7A-4B8B-B616-B0029410533B}"/>
              </a:ext>
            </a:extLst>
          </p:cNvPr>
          <p:cNvSpPr/>
          <p:nvPr/>
        </p:nvSpPr>
        <p:spPr>
          <a:xfrm>
            <a:off x="4966135" y="1101187"/>
            <a:ext cx="1874142" cy="170255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Arrow: Circular 121">
            <a:extLst>
              <a:ext uri="{FF2B5EF4-FFF2-40B4-BE49-F238E27FC236}">
                <a16:creationId xmlns:a16="http://schemas.microsoft.com/office/drawing/2014/main" id="{427244DE-8ABC-4C23-93DC-E563B1168379}"/>
              </a:ext>
            </a:extLst>
          </p:cNvPr>
          <p:cNvSpPr/>
          <p:nvPr/>
        </p:nvSpPr>
        <p:spPr>
          <a:xfrm>
            <a:off x="8968855" y="1145147"/>
            <a:ext cx="1874142" cy="1702550"/>
          </a:xfrm>
          <a:prstGeom prst="circular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Arrow: Circular 123">
            <a:extLst>
              <a:ext uri="{FF2B5EF4-FFF2-40B4-BE49-F238E27FC236}">
                <a16:creationId xmlns:a16="http://schemas.microsoft.com/office/drawing/2014/main" id="{C8E51A8A-9093-422C-A221-4D74ECC0D640}"/>
              </a:ext>
            </a:extLst>
          </p:cNvPr>
          <p:cNvSpPr/>
          <p:nvPr/>
        </p:nvSpPr>
        <p:spPr>
          <a:xfrm rot="10800000" flipH="1">
            <a:off x="3285940" y="4641893"/>
            <a:ext cx="1850467" cy="1702550"/>
          </a:xfrm>
          <a:prstGeom prst="circular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Arrow: Circular 124">
            <a:extLst>
              <a:ext uri="{FF2B5EF4-FFF2-40B4-BE49-F238E27FC236}">
                <a16:creationId xmlns:a16="http://schemas.microsoft.com/office/drawing/2014/main" id="{6C28397A-FD69-4E48-B19A-09E2DF2114CA}"/>
              </a:ext>
            </a:extLst>
          </p:cNvPr>
          <p:cNvSpPr/>
          <p:nvPr/>
        </p:nvSpPr>
        <p:spPr>
          <a:xfrm rot="10800000" flipH="1">
            <a:off x="7121009" y="4641894"/>
            <a:ext cx="1850467" cy="1702550"/>
          </a:xfrm>
          <a:prstGeom prst="circular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138E3D59-4F0B-42F9-BB06-B591C5CCDF97}"/>
              </a:ext>
            </a:extLst>
          </p:cNvPr>
          <p:cNvSpPr>
            <a:spLocks noGrp="1"/>
          </p:cNvSpPr>
          <p:nvPr>
            <p:ph type="sldNum" sz="quarter" idx="4"/>
          </p:nvPr>
        </p:nvSpPr>
        <p:spPr/>
        <p:txBody>
          <a:bodyPr/>
          <a:lstStyle/>
          <a:p>
            <a:fld id="{4FAB73BC-B049-4115-A692-8D63A059BFB8}" type="slidenum">
              <a:rPr lang="en-US" noProof="0" smtClean="0"/>
              <a:pPr/>
              <a:t>3</a:t>
            </a:fld>
            <a:endParaRPr lang="en-US" noProof="0" dirty="0"/>
          </a:p>
        </p:txBody>
      </p:sp>
    </p:spTree>
    <p:extLst>
      <p:ext uri="{BB962C8B-B14F-4D97-AF65-F5344CB8AC3E}">
        <p14:creationId xmlns:p14="http://schemas.microsoft.com/office/powerpoint/2010/main" val="4193459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EF6B48-7539-D5A8-617B-37538014BB31}"/>
              </a:ext>
            </a:extLst>
          </p:cNvPr>
          <p:cNvSpPr txBox="1"/>
          <p:nvPr/>
        </p:nvSpPr>
        <p:spPr>
          <a:xfrm>
            <a:off x="228600" y="1828800"/>
            <a:ext cx="9525000" cy="1785104"/>
          </a:xfrm>
          <a:prstGeom prst="rect">
            <a:avLst/>
          </a:prstGeom>
          <a:noFill/>
        </p:spPr>
        <p:txBody>
          <a:bodyPr wrap="square" rtlCol="0">
            <a:spAutoFit/>
          </a:bodyPr>
          <a:lstStyle/>
          <a:p>
            <a:pPr algn="just"/>
            <a:r>
              <a:rPr lang="en-US" sz="2200" dirty="0">
                <a:latin typeface="Calibri" panose="020F0502020204030204" pitchFamily="34" charset="0"/>
                <a:cs typeface="Calibri" panose="020F0502020204030204" pitchFamily="34" charset="0"/>
              </a:rPr>
              <a:t>Fraud detection rate(FDR) indicates what percentage of all the </a:t>
            </a:r>
            <a:r>
              <a:rPr lang="en-US" sz="2200" dirty="0" err="1">
                <a:latin typeface="Calibri" panose="020F0502020204030204" pitchFamily="34" charset="0"/>
                <a:cs typeface="Calibri" panose="020F0502020204030204" pitchFamily="34" charset="0"/>
              </a:rPr>
              <a:t>bads</a:t>
            </a:r>
            <a:r>
              <a:rPr lang="en-US" sz="2200" dirty="0">
                <a:latin typeface="Calibri" panose="020F0502020204030204" pitchFamily="34" charset="0"/>
                <a:cs typeface="Calibri" panose="020F0502020204030204" pitchFamily="34" charset="0"/>
              </a:rPr>
              <a:t> are caught at a particular examination cutoff location. For example, FDR 56% at 3% means the model catches 56% of all the frauds in 3% of the population. </a:t>
            </a:r>
          </a:p>
          <a:p>
            <a:pPr algn="just"/>
            <a:endParaRPr lang="en-US" sz="2200" dirty="0">
              <a:latin typeface="Calibri" panose="020F0502020204030204" pitchFamily="34" charset="0"/>
              <a:cs typeface="Calibri" panose="020F0502020204030204" pitchFamily="34" charset="0"/>
            </a:endParaRPr>
          </a:p>
          <a:p>
            <a:pPr algn="just"/>
            <a:r>
              <a:rPr lang="en-US" sz="2200" dirty="0">
                <a:latin typeface="Calibri" panose="020F0502020204030204" pitchFamily="34" charset="0"/>
                <a:cs typeface="Calibri" panose="020F0502020204030204" pitchFamily="34" charset="0"/>
              </a:rPr>
              <a:t>In this project, we used FDR to measure the results gained from the wrapper</a:t>
            </a:r>
          </a:p>
        </p:txBody>
      </p:sp>
      <p:sp>
        <p:nvSpPr>
          <p:cNvPr id="13" name="Text Placeholder 1">
            <a:extLst>
              <a:ext uri="{FF2B5EF4-FFF2-40B4-BE49-F238E27FC236}">
                <a16:creationId xmlns:a16="http://schemas.microsoft.com/office/drawing/2014/main" id="{173F1309-52E9-A0A7-8AA4-2D1C6615E8A2}"/>
              </a:ext>
            </a:extLst>
          </p:cNvPr>
          <p:cNvSpPr txBox="1">
            <a:spLocks/>
          </p:cNvSpPr>
          <p:nvPr/>
        </p:nvSpPr>
        <p:spPr>
          <a:xfrm>
            <a:off x="0" y="836069"/>
            <a:ext cx="12191999" cy="535531"/>
          </a:xfrm>
          <a:prstGeom prst="rect">
            <a:avLst/>
          </a:prstGeom>
          <a:solidFill>
            <a:srgbClr val="464B81"/>
          </a:solidFill>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200" dirty="0">
                <a:solidFill>
                  <a:schemeClr val="bg1"/>
                </a:solidFill>
                <a:latin typeface="Calibri" panose="020F0502020204030204" pitchFamily="34" charset="0"/>
                <a:cs typeface="Calibri" panose="020F0502020204030204" pitchFamily="34" charset="0"/>
              </a:rPr>
              <a:t>Fraud Detection Rate (FDR)</a:t>
            </a:r>
          </a:p>
        </p:txBody>
      </p:sp>
      <p:sp>
        <p:nvSpPr>
          <p:cNvPr id="3" name="Slide Number Placeholder 2">
            <a:extLst>
              <a:ext uri="{FF2B5EF4-FFF2-40B4-BE49-F238E27FC236}">
                <a16:creationId xmlns:a16="http://schemas.microsoft.com/office/drawing/2014/main" id="{4B7434E9-FFDB-4A93-80A1-B4D4033778DC}"/>
              </a:ext>
            </a:extLst>
          </p:cNvPr>
          <p:cNvSpPr>
            <a:spLocks noGrp="1"/>
          </p:cNvSpPr>
          <p:nvPr>
            <p:ph type="sldNum" sz="quarter" idx="4"/>
          </p:nvPr>
        </p:nvSpPr>
        <p:spPr/>
        <p:txBody>
          <a:bodyPr/>
          <a:lstStyle/>
          <a:p>
            <a:fld id="{4FAB73BC-B049-4115-A692-8D63A059BFB8}" type="slidenum">
              <a:rPr lang="en-US" noProof="0" smtClean="0"/>
              <a:pPr/>
              <a:t>30</a:t>
            </a:fld>
            <a:endParaRPr lang="en-US" noProof="0" dirty="0"/>
          </a:p>
        </p:txBody>
      </p:sp>
    </p:spTree>
    <p:extLst>
      <p:ext uri="{BB962C8B-B14F-4D97-AF65-F5344CB8AC3E}">
        <p14:creationId xmlns:p14="http://schemas.microsoft.com/office/powerpoint/2010/main" val="239583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EF6B48-7539-D5A8-617B-37538014BB31}"/>
              </a:ext>
            </a:extLst>
          </p:cNvPr>
          <p:cNvSpPr txBox="1"/>
          <p:nvPr/>
        </p:nvSpPr>
        <p:spPr>
          <a:xfrm>
            <a:off x="533400" y="2893874"/>
            <a:ext cx="5410200" cy="2462213"/>
          </a:xfrm>
          <a:prstGeom prst="rect">
            <a:avLst/>
          </a:prstGeom>
          <a:noFill/>
        </p:spPr>
        <p:txBody>
          <a:bodyPr wrap="square" rtlCol="0">
            <a:spAutoFit/>
          </a:bodyPr>
          <a:lstStyle/>
          <a:p>
            <a:pPr algn="just"/>
            <a:r>
              <a:rPr lang="en-US" sz="2200" b="1" dirty="0">
                <a:latin typeface="Calibri" panose="020F0502020204030204" pitchFamily="34" charset="0"/>
                <a:cs typeface="Calibri" panose="020F0502020204030204" pitchFamily="34" charset="0"/>
              </a:rPr>
              <a:t>Forward Selection</a:t>
            </a:r>
          </a:p>
          <a:p>
            <a:pPr marL="285750" indent="-28575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We used forward selection method that starts with no features in the model</a:t>
            </a:r>
          </a:p>
          <a:p>
            <a:pPr marL="285750" indent="-28575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In each Iteration, we keep adding the feature which best improves our model till no new variable could improve the model performance.</a:t>
            </a:r>
          </a:p>
        </p:txBody>
      </p:sp>
      <p:pic>
        <p:nvPicPr>
          <p:cNvPr id="7" name="Picture 6">
            <a:extLst>
              <a:ext uri="{FF2B5EF4-FFF2-40B4-BE49-F238E27FC236}">
                <a16:creationId xmlns:a16="http://schemas.microsoft.com/office/drawing/2014/main" id="{B6270862-5783-E774-B6D0-14201DE4566E}"/>
              </a:ext>
            </a:extLst>
          </p:cNvPr>
          <p:cNvPicPr>
            <a:picLocks noChangeAspect="1"/>
          </p:cNvPicPr>
          <p:nvPr/>
        </p:nvPicPr>
        <p:blipFill>
          <a:blip r:embed="rId3"/>
          <a:stretch>
            <a:fillRect/>
          </a:stretch>
        </p:blipFill>
        <p:spPr>
          <a:xfrm>
            <a:off x="685801" y="5356087"/>
            <a:ext cx="5105400" cy="1330909"/>
          </a:xfrm>
          <a:prstGeom prst="rect">
            <a:avLst/>
          </a:prstGeom>
        </p:spPr>
      </p:pic>
      <p:sp>
        <p:nvSpPr>
          <p:cNvPr id="8" name="TextBox 7">
            <a:extLst>
              <a:ext uri="{FF2B5EF4-FFF2-40B4-BE49-F238E27FC236}">
                <a16:creationId xmlns:a16="http://schemas.microsoft.com/office/drawing/2014/main" id="{63207AA3-2500-54D8-8BDB-B63733A38276}"/>
              </a:ext>
            </a:extLst>
          </p:cNvPr>
          <p:cNvSpPr txBox="1"/>
          <p:nvPr/>
        </p:nvSpPr>
        <p:spPr>
          <a:xfrm>
            <a:off x="488675" y="1562965"/>
            <a:ext cx="3733800"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Calibri" panose="020F0502020204030204" pitchFamily="34" charset="0"/>
                <a:cs typeface="Calibri" panose="020F0502020204030204" pitchFamily="34" charset="0"/>
              </a:rPr>
              <a:t>Forward Selection</a:t>
            </a: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Backward Selection</a:t>
            </a: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General stepwise selection</a:t>
            </a:r>
          </a:p>
        </p:txBody>
      </p:sp>
      <p:pic>
        <p:nvPicPr>
          <p:cNvPr id="11" name="Graphic 10" descr="Tick with solid fill">
            <a:extLst>
              <a:ext uri="{FF2B5EF4-FFF2-40B4-BE49-F238E27FC236}">
                <a16:creationId xmlns:a16="http://schemas.microsoft.com/office/drawing/2014/main" id="{BC59FC3B-43B0-6913-2257-1C572646DF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1800" y="1581352"/>
            <a:ext cx="342900" cy="342900"/>
          </a:xfrm>
          <a:prstGeom prst="rect">
            <a:avLst/>
          </a:prstGeom>
        </p:spPr>
      </p:pic>
      <p:pic>
        <p:nvPicPr>
          <p:cNvPr id="12" name="Picture 11">
            <a:extLst>
              <a:ext uri="{FF2B5EF4-FFF2-40B4-BE49-F238E27FC236}">
                <a16:creationId xmlns:a16="http://schemas.microsoft.com/office/drawing/2014/main" id="{F8DFC8B9-B3BA-033E-BFEA-85841F749A4B}"/>
              </a:ext>
            </a:extLst>
          </p:cNvPr>
          <p:cNvPicPr>
            <a:picLocks noChangeAspect="1"/>
          </p:cNvPicPr>
          <p:nvPr/>
        </p:nvPicPr>
        <p:blipFill>
          <a:blip r:embed="rId6"/>
          <a:stretch>
            <a:fillRect/>
          </a:stretch>
        </p:blipFill>
        <p:spPr>
          <a:xfrm>
            <a:off x="6248402" y="2057400"/>
            <a:ext cx="5678235" cy="3888976"/>
          </a:xfrm>
          <a:prstGeom prst="rect">
            <a:avLst/>
          </a:prstGeom>
        </p:spPr>
      </p:pic>
      <p:sp>
        <p:nvSpPr>
          <p:cNvPr id="17" name="Text Placeholder 1">
            <a:extLst>
              <a:ext uri="{FF2B5EF4-FFF2-40B4-BE49-F238E27FC236}">
                <a16:creationId xmlns:a16="http://schemas.microsoft.com/office/drawing/2014/main" id="{F5CB49E0-5665-7E75-09EF-071A5C832330}"/>
              </a:ext>
            </a:extLst>
          </p:cNvPr>
          <p:cNvSpPr txBox="1">
            <a:spLocks/>
          </p:cNvSpPr>
          <p:nvPr/>
        </p:nvSpPr>
        <p:spPr>
          <a:xfrm>
            <a:off x="0" y="762000"/>
            <a:ext cx="12191999" cy="535531"/>
          </a:xfrm>
          <a:prstGeom prst="rect">
            <a:avLst/>
          </a:prstGeom>
          <a:solidFill>
            <a:srgbClr val="464B81"/>
          </a:solidFill>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200" dirty="0">
                <a:solidFill>
                  <a:schemeClr val="bg1"/>
                </a:solidFill>
                <a:latin typeface="Calibri" panose="020F0502020204030204" pitchFamily="34" charset="0"/>
                <a:cs typeface="Calibri" panose="020F0502020204030204" pitchFamily="34" charset="0"/>
              </a:rPr>
              <a:t>Wrapper Method</a:t>
            </a:r>
          </a:p>
        </p:txBody>
      </p:sp>
      <p:sp>
        <p:nvSpPr>
          <p:cNvPr id="3" name="Slide Number Placeholder 2">
            <a:extLst>
              <a:ext uri="{FF2B5EF4-FFF2-40B4-BE49-F238E27FC236}">
                <a16:creationId xmlns:a16="http://schemas.microsoft.com/office/drawing/2014/main" id="{A9A4F9B1-9A77-4FAA-9711-5A23A5E435A5}"/>
              </a:ext>
            </a:extLst>
          </p:cNvPr>
          <p:cNvSpPr>
            <a:spLocks noGrp="1"/>
          </p:cNvSpPr>
          <p:nvPr>
            <p:ph type="sldNum" sz="quarter" idx="4"/>
          </p:nvPr>
        </p:nvSpPr>
        <p:spPr/>
        <p:txBody>
          <a:bodyPr/>
          <a:lstStyle/>
          <a:p>
            <a:fld id="{4FAB73BC-B049-4115-A692-8D63A059BFB8}" type="slidenum">
              <a:rPr lang="en-US" noProof="0" smtClean="0"/>
              <a:pPr/>
              <a:t>31</a:t>
            </a:fld>
            <a:endParaRPr lang="en-US" noProof="0" dirty="0"/>
          </a:p>
        </p:txBody>
      </p:sp>
    </p:spTree>
    <p:extLst>
      <p:ext uri="{BB962C8B-B14F-4D97-AF65-F5344CB8AC3E}">
        <p14:creationId xmlns:p14="http://schemas.microsoft.com/office/powerpoint/2010/main" val="3722258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with medium confidence">
            <a:extLst>
              <a:ext uri="{FF2B5EF4-FFF2-40B4-BE49-F238E27FC236}">
                <a16:creationId xmlns:a16="http://schemas.microsoft.com/office/drawing/2014/main" id="{037C2F1B-A89A-0E36-DC0D-F8F12800EEA4}"/>
              </a:ext>
            </a:extLst>
          </p:cNvPr>
          <p:cNvPicPr>
            <a:picLocks noChangeAspect="1"/>
          </p:cNvPicPr>
          <p:nvPr/>
        </p:nvPicPr>
        <p:blipFill>
          <a:blip r:embed="rId2"/>
          <a:stretch>
            <a:fillRect/>
          </a:stretch>
        </p:blipFill>
        <p:spPr>
          <a:xfrm>
            <a:off x="304800" y="2514600"/>
            <a:ext cx="6127716" cy="2895600"/>
          </a:xfrm>
          <a:prstGeom prst="rect">
            <a:avLst/>
          </a:prstGeom>
        </p:spPr>
      </p:pic>
      <p:sp>
        <p:nvSpPr>
          <p:cNvPr id="6" name="TextBox 5">
            <a:extLst>
              <a:ext uri="{FF2B5EF4-FFF2-40B4-BE49-F238E27FC236}">
                <a16:creationId xmlns:a16="http://schemas.microsoft.com/office/drawing/2014/main" id="{8D5D2C49-E036-B4EA-D7BB-122A65FB416D}"/>
              </a:ext>
            </a:extLst>
          </p:cNvPr>
          <p:cNvSpPr txBox="1"/>
          <p:nvPr/>
        </p:nvSpPr>
        <p:spPr>
          <a:xfrm>
            <a:off x="6712226" y="1600200"/>
            <a:ext cx="5105400" cy="5447645"/>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Calibri" panose="020F0502020204030204" pitchFamily="34" charset="0"/>
                <a:cs typeface="Calibri" panose="020F0502020204030204" pitchFamily="34" charset="0"/>
              </a:rPr>
              <a:t>The graph on the right, shows the changes in model performance as the number of feature increase during forward selection.</a:t>
            </a:r>
          </a:p>
          <a:p>
            <a:pPr marL="285750" indent="-285750">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If we read the graph, the performance after five features do not have significant improvement when the number of features increase.</a:t>
            </a:r>
          </a:p>
          <a:p>
            <a:pPr marL="285750" indent="-285750">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Once we decided which independent variables to use from this graph and prepare them for analysis, we use the data from the first 10 months of our training data set.</a:t>
            </a:r>
          </a:p>
          <a:p>
            <a:endParaRPr lang="en-US" dirty="0"/>
          </a:p>
        </p:txBody>
      </p:sp>
      <p:sp>
        <p:nvSpPr>
          <p:cNvPr id="7" name="Text Placeholder 1">
            <a:extLst>
              <a:ext uri="{FF2B5EF4-FFF2-40B4-BE49-F238E27FC236}">
                <a16:creationId xmlns:a16="http://schemas.microsoft.com/office/drawing/2014/main" id="{9B52CC5F-DC32-16BC-0AE9-71DD0E85A7AB}"/>
              </a:ext>
            </a:extLst>
          </p:cNvPr>
          <p:cNvSpPr txBox="1">
            <a:spLocks/>
          </p:cNvSpPr>
          <p:nvPr/>
        </p:nvSpPr>
        <p:spPr>
          <a:xfrm>
            <a:off x="0" y="836069"/>
            <a:ext cx="12191999" cy="535531"/>
          </a:xfrm>
          <a:prstGeom prst="rect">
            <a:avLst/>
          </a:prstGeom>
          <a:solidFill>
            <a:srgbClr val="464B81"/>
          </a:solidFill>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200" dirty="0">
                <a:solidFill>
                  <a:schemeClr val="bg1"/>
                </a:solidFill>
                <a:latin typeface="Calibri" panose="020F0502020204030204" pitchFamily="34" charset="0"/>
                <a:cs typeface="Calibri" panose="020F0502020204030204" pitchFamily="34" charset="0"/>
              </a:rPr>
              <a:t>Wrapper graph</a:t>
            </a:r>
          </a:p>
        </p:txBody>
      </p:sp>
      <p:sp>
        <p:nvSpPr>
          <p:cNvPr id="2" name="Slide Number Placeholder 1">
            <a:extLst>
              <a:ext uri="{FF2B5EF4-FFF2-40B4-BE49-F238E27FC236}">
                <a16:creationId xmlns:a16="http://schemas.microsoft.com/office/drawing/2014/main" id="{6D8D5D1A-3B43-4759-A6A9-5A3AF0B5C3DC}"/>
              </a:ext>
            </a:extLst>
          </p:cNvPr>
          <p:cNvSpPr>
            <a:spLocks noGrp="1"/>
          </p:cNvSpPr>
          <p:nvPr>
            <p:ph type="sldNum" sz="quarter" idx="4"/>
          </p:nvPr>
        </p:nvSpPr>
        <p:spPr/>
        <p:txBody>
          <a:bodyPr/>
          <a:lstStyle/>
          <a:p>
            <a:fld id="{4FAB73BC-B049-4115-A692-8D63A059BFB8}" type="slidenum">
              <a:rPr lang="en-US" noProof="0" smtClean="0"/>
              <a:pPr/>
              <a:t>32</a:t>
            </a:fld>
            <a:endParaRPr lang="en-US" noProof="0" dirty="0"/>
          </a:p>
        </p:txBody>
      </p:sp>
    </p:spTree>
    <p:extLst>
      <p:ext uri="{BB962C8B-B14F-4D97-AF65-F5344CB8AC3E}">
        <p14:creationId xmlns:p14="http://schemas.microsoft.com/office/powerpoint/2010/main" val="258617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5D2C49-E036-B4EA-D7BB-122A65FB416D}"/>
              </a:ext>
            </a:extLst>
          </p:cNvPr>
          <p:cNvSpPr txBox="1"/>
          <p:nvPr/>
        </p:nvSpPr>
        <p:spPr>
          <a:xfrm>
            <a:off x="6553200" y="1928503"/>
            <a:ext cx="5105400" cy="4093428"/>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The score of these variables are quite different and not in order, because algorithm chooses the best features to maximize model performance.</a:t>
            </a:r>
          </a:p>
          <a:p>
            <a:pPr marL="285750" indent="-285750">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Although one variable itself may not be as significant as some variables not selected during forwarding selection. It can best contribute to the model performance when it is added to a specific feature set.</a:t>
            </a:r>
          </a:p>
          <a:p>
            <a:endParaRPr lang="en-US" dirty="0"/>
          </a:p>
        </p:txBody>
      </p:sp>
      <p:sp>
        <p:nvSpPr>
          <p:cNvPr id="7" name="Text Placeholder 1">
            <a:extLst>
              <a:ext uri="{FF2B5EF4-FFF2-40B4-BE49-F238E27FC236}">
                <a16:creationId xmlns:a16="http://schemas.microsoft.com/office/drawing/2014/main" id="{9B52CC5F-DC32-16BC-0AE9-71DD0E85A7AB}"/>
              </a:ext>
            </a:extLst>
          </p:cNvPr>
          <p:cNvSpPr txBox="1">
            <a:spLocks/>
          </p:cNvSpPr>
          <p:nvPr/>
        </p:nvSpPr>
        <p:spPr>
          <a:xfrm>
            <a:off x="0" y="836069"/>
            <a:ext cx="12191999" cy="535531"/>
          </a:xfrm>
          <a:prstGeom prst="rect">
            <a:avLst/>
          </a:prstGeom>
          <a:solidFill>
            <a:srgbClr val="464B81"/>
          </a:solidFill>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200" dirty="0">
                <a:solidFill>
                  <a:schemeClr val="bg1"/>
                </a:solidFill>
                <a:latin typeface="Calibri" panose="020F0502020204030204" pitchFamily="34" charset="0"/>
                <a:cs typeface="Calibri" panose="020F0502020204030204" pitchFamily="34" charset="0"/>
              </a:rPr>
              <a:t>Final Variables Sorted by Wrapper</a:t>
            </a:r>
          </a:p>
        </p:txBody>
      </p:sp>
      <p:pic>
        <p:nvPicPr>
          <p:cNvPr id="5" name="Picture 4">
            <a:extLst>
              <a:ext uri="{FF2B5EF4-FFF2-40B4-BE49-F238E27FC236}">
                <a16:creationId xmlns:a16="http://schemas.microsoft.com/office/drawing/2014/main" id="{ECC9B19F-263A-4F0B-8C44-7C016A0C0068}"/>
              </a:ext>
            </a:extLst>
          </p:cNvPr>
          <p:cNvPicPr>
            <a:picLocks noChangeAspect="1"/>
          </p:cNvPicPr>
          <p:nvPr/>
        </p:nvPicPr>
        <p:blipFill rotWithShape="1">
          <a:blip r:embed="rId2"/>
          <a:srcRect t="1108"/>
          <a:stretch/>
        </p:blipFill>
        <p:spPr>
          <a:xfrm>
            <a:off x="533400" y="1524000"/>
            <a:ext cx="5638798" cy="5166044"/>
          </a:xfrm>
          <a:prstGeom prst="rect">
            <a:avLst/>
          </a:prstGeom>
        </p:spPr>
      </p:pic>
      <p:sp>
        <p:nvSpPr>
          <p:cNvPr id="2" name="Slide Number Placeholder 1">
            <a:extLst>
              <a:ext uri="{FF2B5EF4-FFF2-40B4-BE49-F238E27FC236}">
                <a16:creationId xmlns:a16="http://schemas.microsoft.com/office/drawing/2014/main" id="{57E76922-3395-4FF5-BCFA-33EC8419F249}"/>
              </a:ext>
            </a:extLst>
          </p:cNvPr>
          <p:cNvSpPr>
            <a:spLocks noGrp="1"/>
          </p:cNvSpPr>
          <p:nvPr>
            <p:ph type="sldNum" sz="quarter" idx="4"/>
          </p:nvPr>
        </p:nvSpPr>
        <p:spPr/>
        <p:txBody>
          <a:bodyPr/>
          <a:lstStyle/>
          <a:p>
            <a:fld id="{4FAB73BC-B049-4115-A692-8D63A059BFB8}" type="slidenum">
              <a:rPr lang="en-US" noProof="0" smtClean="0"/>
              <a:pPr/>
              <a:t>33</a:t>
            </a:fld>
            <a:endParaRPr lang="en-US" noProof="0" dirty="0"/>
          </a:p>
        </p:txBody>
      </p:sp>
    </p:spTree>
    <p:extLst>
      <p:ext uri="{BB962C8B-B14F-4D97-AF65-F5344CB8AC3E}">
        <p14:creationId xmlns:p14="http://schemas.microsoft.com/office/powerpoint/2010/main" val="3187705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lstStyle/>
          <a:p>
            <a:r>
              <a:rPr lang="en-US" dirty="0"/>
              <a:t>Model Algorithms</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4213242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10515600" cy="5486400"/>
          </a:xfrm>
        </p:spPr>
        <p:txBody>
          <a:bodyPr>
            <a:normAutofit/>
          </a:bodyPr>
          <a:lstStyle/>
          <a:p>
            <a:pPr algn="just"/>
            <a:r>
              <a:rPr lang="en-US" sz="2200" dirty="0">
                <a:solidFill>
                  <a:srgbClr val="333333"/>
                </a:solidFill>
                <a:latin typeface="Calibri" panose="020F0502020204030204" pitchFamily="34" charset="0"/>
                <a:cs typeface="Calibri" panose="020F0502020204030204" pitchFamily="34" charset="0"/>
              </a:rPr>
              <a:t>After selecting the top 20 best variables with each having a wrapper score above 0.6, we started with a base line model and then explored several non-linear models with varying hyperparameters. The following are models which </a:t>
            </a:r>
            <a:r>
              <a:rPr lang="en-US" sz="2200">
                <a:solidFill>
                  <a:srgbClr val="333333"/>
                </a:solidFill>
                <a:latin typeface="Calibri" panose="020F0502020204030204" pitchFamily="34" charset="0"/>
                <a:cs typeface="Calibri" panose="020F0502020204030204" pitchFamily="34" charset="0"/>
              </a:rPr>
              <a:t>were explored:</a:t>
            </a:r>
            <a:endParaRPr lang="en-US" sz="2200" dirty="0">
              <a:solidFill>
                <a:srgbClr val="333333"/>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Logistic Regression (Base Line Model)</a:t>
            </a:r>
          </a:p>
          <a:p>
            <a:pPr>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Decision Tree</a:t>
            </a:r>
          </a:p>
          <a:p>
            <a:pPr>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Random Forest</a:t>
            </a:r>
          </a:p>
          <a:p>
            <a:pPr>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Gradient Boosting</a:t>
            </a:r>
          </a:p>
          <a:p>
            <a:pPr>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Neural Network</a:t>
            </a: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2357" y="381000"/>
            <a:ext cx="12220575" cy="535531"/>
          </a:xfrm>
        </p:spPr>
        <p:txBody>
          <a:bodyPr/>
          <a:lstStyle/>
          <a:p>
            <a:r>
              <a:rPr lang="en-US" sz="3200" dirty="0">
                <a:latin typeface="Calibri" panose="020F0502020204030204" pitchFamily="34" charset="0"/>
                <a:cs typeface="Calibri" panose="020F0502020204030204" pitchFamily="34" charset="0"/>
              </a:rPr>
              <a:t>Model Algorithms:</a:t>
            </a:r>
          </a:p>
        </p:txBody>
      </p:sp>
      <p:pic>
        <p:nvPicPr>
          <p:cNvPr id="4" name="Picture 3" descr="Diagram&#10;&#10;Description automatically generated">
            <a:extLst>
              <a:ext uri="{FF2B5EF4-FFF2-40B4-BE49-F238E27FC236}">
                <a16:creationId xmlns:a16="http://schemas.microsoft.com/office/drawing/2014/main" id="{17CB9CCE-EAD9-47D6-9E7D-BBE4567FDCE3}"/>
              </a:ext>
            </a:extLst>
          </p:cNvPr>
          <p:cNvPicPr>
            <a:picLocks noChangeAspect="1"/>
          </p:cNvPicPr>
          <p:nvPr/>
        </p:nvPicPr>
        <p:blipFill>
          <a:blip r:embed="rId3"/>
          <a:stretch>
            <a:fillRect/>
          </a:stretch>
        </p:blipFill>
        <p:spPr>
          <a:xfrm>
            <a:off x="4343400" y="2789583"/>
            <a:ext cx="7727132" cy="3959087"/>
          </a:xfrm>
          <a:prstGeom prst="rect">
            <a:avLst/>
          </a:prstGeom>
        </p:spPr>
      </p:pic>
      <p:sp>
        <p:nvSpPr>
          <p:cNvPr id="3" name="Slide Number Placeholder 2">
            <a:extLst>
              <a:ext uri="{FF2B5EF4-FFF2-40B4-BE49-F238E27FC236}">
                <a16:creationId xmlns:a16="http://schemas.microsoft.com/office/drawing/2014/main" id="{7689DA1D-24BD-4A97-B4A5-FF70751487BA}"/>
              </a:ext>
            </a:extLst>
          </p:cNvPr>
          <p:cNvSpPr>
            <a:spLocks noGrp="1"/>
          </p:cNvSpPr>
          <p:nvPr>
            <p:ph type="sldNum" sz="quarter" idx="4"/>
          </p:nvPr>
        </p:nvSpPr>
        <p:spPr/>
        <p:txBody>
          <a:bodyPr/>
          <a:lstStyle/>
          <a:p>
            <a:fld id="{4FAB73BC-B049-4115-A692-8D63A059BFB8}" type="slidenum">
              <a:rPr lang="en-US" noProof="0" smtClean="0"/>
              <a:pPr/>
              <a:t>35</a:t>
            </a:fld>
            <a:endParaRPr lang="en-US" noProof="0" dirty="0"/>
          </a:p>
        </p:txBody>
      </p:sp>
    </p:spTree>
    <p:extLst>
      <p:ext uri="{BB962C8B-B14F-4D97-AF65-F5344CB8AC3E}">
        <p14:creationId xmlns:p14="http://schemas.microsoft.com/office/powerpoint/2010/main" val="2229964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6400800" cy="5334000"/>
          </a:xfrm>
        </p:spPr>
        <p:txBody>
          <a:bodyPr>
            <a:normAutofit/>
          </a:bodyPr>
          <a:lstStyle/>
          <a:p>
            <a:r>
              <a:rPr lang="en-US" sz="2200" dirty="0">
                <a:solidFill>
                  <a:srgbClr val="333333"/>
                </a:solidFill>
                <a:latin typeface="Calibri" panose="020F0502020204030204" pitchFamily="34" charset="0"/>
                <a:cs typeface="Calibri" panose="020F0502020204030204" pitchFamily="34" charset="0"/>
              </a:rPr>
              <a:t>In Logistic Regression, a linear output is converted into a probability between 0 &amp; 1 using the sigmoid function.</a:t>
            </a:r>
          </a:p>
          <a:p>
            <a:pPr marL="0" indent="0">
              <a:buNone/>
            </a:pPr>
            <a:endParaRPr lang="en-US" sz="2200" dirty="0">
              <a:solidFill>
                <a:srgbClr val="333333"/>
              </a:solidFill>
              <a:latin typeface="Calibri" panose="020F0502020204030204" pitchFamily="34" charset="0"/>
              <a:cs typeface="Calibri" panose="020F0502020204030204" pitchFamily="34" charset="0"/>
            </a:endParaRPr>
          </a:p>
          <a:p>
            <a:pPr marL="0" indent="0">
              <a:buNone/>
            </a:pPr>
            <a:endParaRPr lang="en-US" sz="2200" dirty="0">
              <a:solidFill>
                <a:srgbClr val="333333"/>
              </a:solidFill>
              <a:latin typeface="Calibri" panose="020F0502020204030204" pitchFamily="34" charset="0"/>
              <a:cs typeface="Calibri" panose="020F0502020204030204" pitchFamily="34" charset="0"/>
            </a:endParaRPr>
          </a:p>
          <a:p>
            <a:pPr algn="just"/>
            <a:r>
              <a:rPr lang="en-US" sz="2200" dirty="0">
                <a:solidFill>
                  <a:srgbClr val="333333"/>
                </a:solidFill>
                <a:latin typeface="Calibri" panose="020F0502020204030204" pitchFamily="34" charset="0"/>
                <a:cs typeface="Calibri" panose="020F0502020204030204" pitchFamily="34" charset="0"/>
              </a:rPr>
              <a:t>Computing S(x) above produces a probability that indicates if an observation should be classified as “1” (if the calculated probability is at least 0.5), and “0” otherwise.</a:t>
            </a:r>
          </a:p>
          <a:p>
            <a:pPr algn="just"/>
            <a:r>
              <a:rPr lang="en-US" sz="2200" dirty="0">
                <a:solidFill>
                  <a:srgbClr val="333333"/>
                </a:solidFill>
                <a:latin typeface="Calibri" panose="020F0502020204030204" pitchFamily="34" charset="0"/>
                <a:cs typeface="Calibri" panose="020F0502020204030204" pitchFamily="34" charset="0"/>
              </a:rPr>
              <a:t>Hyperparameters</a:t>
            </a:r>
          </a:p>
          <a:p>
            <a:pPr lvl="1" algn="just">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Penalty</a:t>
            </a:r>
          </a:p>
          <a:p>
            <a:pPr lvl="1" algn="just">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Solver</a:t>
            </a:r>
          </a:p>
          <a:p>
            <a:pPr lvl="1" algn="just">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C</a:t>
            </a:r>
          </a:p>
          <a:p>
            <a:pPr lvl="1" algn="just">
              <a:buFont typeface="Wingdings" panose="05000000000000000000" pitchFamily="2" charset="2"/>
              <a:buChar char="Ø"/>
            </a:pPr>
            <a:r>
              <a:rPr lang="en-US" sz="2200" dirty="0" err="1">
                <a:solidFill>
                  <a:srgbClr val="333333"/>
                </a:solidFill>
                <a:latin typeface="Calibri" panose="020F0502020204030204" pitchFamily="34" charset="0"/>
                <a:cs typeface="Calibri" panose="020F0502020204030204" pitchFamily="34" charset="0"/>
              </a:rPr>
              <a:t>max_iter</a:t>
            </a:r>
            <a:endParaRPr lang="en-US" sz="2200" dirty="0">
              <a:solidFill>
                <a:srgbClr val="333333"/>
              </a:solidFill>
              <a:latin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Logistic Regression</a:t>
            </a:r>
          </a:p>
        </p:txBody>
      </p:sp>
      <p:pic>
        <p:nvPicPr>
          <p:cNvPr id="6" name="Picture 5">
            <a:extLst>
              <a:ext uri="{FF2B5EF4-FFF2-40B4-BE49-F238E27FC236}">
                <a16:creationId xmlns:a16="http://schemas.microsoft.com/office/drawing/2014/main" id="{978793B9-98D9-46B2-AC96-3D6BB37DBC21}"/>
              </a:ext>
            </a:extLst>
          </p:cNvPr>
          <p:cNvPicPr>
            <a:picLocks noChangeAspect="1"/>
          </p:cNvPicPr>
          <p:nvPr/>
        </p:nvPicPr>
        <p:blipFill>
          <a:blip r:embed="rId3"/>
          <a:stretch>
            <a:fillRect/>
          </a:stretch>
        </p:blipFill>
        <p:spPr>
          <a:xfrm>
            <a:off x="6874042" y="3581625"/>
            <a:ext cx="4828674" cy="2849197"/>
          </a:xfrm>
          <a:prstGeom prst="rect">
            <a:avLst/>
          </a:prstGeom>
        </p:spPr>
      </p:pic>
      <p:pic>
        <p:nvPicPr>
          <p:cNvPr id="9" name="Picture 8">
            <a:extLst>
              <a:ext uri="{FF2B5EF4-FFF2-40B4-BE49-F238E27FC236}">
                <a16:creationId xmlns:a16="http://schemas.microsoft.com/office/drawing/2014/main" id="{0FBB9415-109C-45B0-9AE4-EEA140EC19D1}"/>
              </a:ext>
            </a:extLst>
          </p:cNvPr>
          <p:cNvPicPr>
            <a:picLocks noChangeAspect="1"/>
          </p:cNvPicPr>
          <p:nvPr/>
        </p:nvPicPr>
        <p:blipFill>
          <a:blip r:embed="rId4"/>
          <a:stretch>
            <a:fillRect/>
          </a:stretch>
        </p:blipFill>
        <p:spPr>
          <a:xfrm>
            <a:off x="2286000" y="1905000"/>
            <a:ext cx="2362200" cy="1205706"/>
          </a:xfrm>
          <a:prstGeom prst="rect">
            <a:avLst/>
          </a:prstGeom>
        </p:spPr>
      </p:pic>
      <p:pic>
        <p:nvPicPr>
          <p:cNvPr id="11" name="Picture 10">
            <a:extLst>
              <a:ext uri="{FF2B5EF4-FFF2-40B4-BE49-F238E27FC236}">
                <a16:creationId xmlns:a16="http://schemas.microsoft.com/office/drawing/2014/main" id="{B25735B8-E222-4FE6-9870-D2C56DB10494}"/>
              </a:ext>
            </a:extLst>
          </p:cNvPr>
          <p:cNvPicPr>
            <a:picLocks noChangeAspect="1"/>
          </p:cNvPicPr>
          <p:nvPr/>
        </p:nvPicPr>
        <p:blipFill>
          <a:blip r:embed="rId5"/>
          <a:stretch>
            <a:fillRect/>
          </a:stretch>
        </p:blipFill>
        <p:spPr>
          <a:xfrm>
            <a:off x="6858601" y="1066801"/>
            <a:ext cx="5204179" cy="2438400"/>
          </a:xfrm>
          <a:prstGeom prst="rect">
            <a:avLst/>
          </a:prstGeom>
        </p:spPr>
      </p:pic>
      <p:sp>
        <p:nvSpPr>
          <p:cNvPr id="3" name="Slide Number Placeholder 2">
            <a:extLst>
              <a:ext uri="{FF2B5EF4-FFF2-40B4-BE49-F238E27FC236}">
                <a16:creationId xmlns:a16="http://schemas.microsoft.com/office/drawing/2014/main" id="{4C001304-2462-49D7-88CA-6AB4F604EE27}"/>
              </a:ext>
            </a:extLst>
          </p:cNvPr>
          <p:cNvSpPr>
            <a:spLocks noGrp="1"/>
          </p:cNvSpPr>
          <p:nvPr>
            <p:ph type="sldNum" sz="quarter" idx="4"/>
          </p:nvPr>
        </p:nvSpPr>
        <p:spPr/>
        <p:txBody>
          <a:bodyPr/>
          <a:lstStyle/>
          <a:p>
            <a:fld id="{4FAB73BC-B049-4115-A692-8D63A059BFB8}" type="slidenum">
              <a:rPr lang="en-US" noProof="0" smtClean="0"/>
              <a:pPr/>
              <a:t>36</a:t>
            </a:fld>
            <a:endParaRPr lang="en-US" noProof="0" dirty="0"/>
          </a:p>
        </p:txBody>
      </p:sp>
    </p:spTree>
    <p:extLst>
      <p:ext uri="{BB962C8B-B14F-4D97-AF65-F5344CB8AC3E}">
        <p14:creationId xmlns:p14="http://schemas.microsoft.com/office/powerpoint/2010/main" val="2340018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5791200" cy="5334000"/>
          </a:xfrm>
        </p:spPr>
        <p:txBody>
          <a:bodyPr>
            <a:normAutofit/>
          </a:bodyPr>
          <a:lstStyle/>
          <a:p>
            <a:pPr algn="just"/>
            <a:r>
              <a:rPr lang="en-US" sz="2200" dirty="0">
                <a:solidFill>
                  <a:srgbClr val="333333"/>
                </a:solidFill>
                <a:latin typeface="Calibri" panose="020F0502020204030204" pitchFamily="34" charset="0"/>
                <a:cs typeface="Calibri" panose="020F0502020204030204" pitchFamily="34" charset="0"/>
              </a:rPr>
              <a:t>Decision Tree algorithm belongs to the family of supervised learning algorithms. The decision tree algorithm can be used for solving regression and classification problems.</a:t>
            </a:r>
          </a:p>
          <a:p>
            <a:pPr algn="just"/>
            <a:r>
              <a:rPr lang="en-US" sz="2200" dirty="0">
                <a:solidFill>
                  <a:srgbClr val="333333"/>
                </a:solidFill>
                <a:latin typeface="Calibri" panose="020F0502020204030204" pitchFamily="34" charset="0"/>
                <a:cs typeface="Calibri" panose="020F0502020204030204" pitchFamily="34" charset="0"/>
              </a:rPr>
              <a:t>In Decision Trees, for predicting a class label for a record we start from the root of the tree. We compare the values of the root attribute with the record’s attribute. Based on comparison, we follow the branch corresponding to that value and jump to the next node.</a:t>
            </a:r>
          </a:p>
          <a:p>
            <a:pPr algn="just"/>
            <a:r>
              <a:rPr lang="en-US" sz="2200" dirty="0">
                <a:solidFill>
                  <a:srgbClr val="333333"/>
                </a:solidFill>
                <a:latin typeface="Calibri" panose="020F0502020204030204" pitchFamily="34" charset="0"/>
                <a:cs typeface="Calibri" panose="020F0502020204030204" pitchFamily="34" charset="0"/>
              </a:rPr>
              <a:t>Hyperparameters</a:t>
            </a:r>
          </a:p>
          <a:p>
            <a:pPr lvl="1" algn="just">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Max_Depth</a:t>
            </a:r>
          </a:p>
          <a:p>
            <a:pPr lvl="1" algn="just">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Min Samples Leaf</a:t>
            </a:r>
          </a:p>
          <a:p>
            <a:pPr lvl="1" algn="just">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Min Samples Split</a:t>
            </a:r>
          </a:p>
          <a:p>
            <a:pPr lvl="1" algn="just">
              <a:buFont typeface="Wingdings" panose="05000000000000000000" pitchFamily="2" charset="2"/>
              <a:buChar char="Ø"/>
            </a:pPr>
            <a:r>
              <a:rPr lang="en-US" sz="2200" dirty="0" err="1">
                <a:solidFill>
                  <a:srgbClr val="333333"/>
                </a:solidFill>
                <a:latin typeface="Calibri" panose="020F0502020204030204" pitchFamily="34" charset="0"/>
                <a:cs typeface="Calibri" panose="020F0502020204030204" pitchFamily="34" charset="0"/>
              </a:rPr>
              <a:t>Min_weight_fraction_leaf</a:t>
            </a:r>
            <a:endParaRPr lang="en-US" sz="2200" dirty="0">
              <a:solidFill>
                <a:srgbClr val="333333"/>
              </a:solidFill>
              <a:latin typeface="Calibri" panose="020F0502020204030204" pitchFamily="34" charset="0"/>
              <a:cs typeface="Calibri" panose="020F0502020204030204" pitchFamily="34" charset="0"/>
            </a:endParaRPr>
          </a:p>
          <a:p>
            <a:pPr marL="0" indent="0">
              <a:buNone/>
            </a:pPr>
            <a:endParaRPr lang="en-US" dirty="0">
              <a:solidFill>
                <a:srgbClr val="111111"/>
              </a:solidFill>
              <a:latin typeface="open sans" panose="020B0604020202020204" pitchFamily="34" charset="0"/>
            </a:endParaRP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a:latin typeface="Calibri" panose="020F0502020204030204" pitchFamily="34" charset="0"/>
                <a:cs typeface="Calibri" panose="020F0502020204030204" pitchFamily="34" charset="0"/>
              </a:rPr>
              <a:t>Decision Tree</a:t>
            </a:r>
            <a:endParaRPr lang="en-US" sz="32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547EDEA-C0B7-4BA0-AADB-A76C32595398}"/>
              </a:ext>
            </a:extLst>
          </p:cNvPr>
          <p:cNvPicPr>
            <a:picLocks noChangeAspect="1"/>
          </p:cNvPicPr>
          <p:nvPr/>
        </p:nvPicPr>
        <p:blipFill>
          <a:blip r:embed="rId3"/>
          <a:stretch>
            <a:fillRect/>
          </a:stretch>
        </p:blipFill>
        <p:spPr>
          <a:xfrm>
            <a:off x="7625257" y="3987572"/>
            <a:ext cx="4109543" cy="2757485"/>
          </a:xfrm>
          <a:prstGeom prst="rect">
            <a:avLst/>
          </a:prstGeom>
        </p:spPr>
      </p:pic>
      <p:pic>
        <p:nvPicPr>
          <p:cNvPr id="10" name="Picture 9">
            <a:extLst>
              <a:ext uri="{FF2B5EF4-FFF2-40B4-BE49-F238E27FC236}">
                <a16:creationId xmlns:a16="http://schemas.microsoft.com/office/drawing/2014/main" id="{6E66F80E-A558-421F-BFEF-C92FDC203F3D}"/>
              </a:ext>
            </a:extLst>
          </p:cNvPr>
          <p:cNvPicPr>
            <a:picLocks noChangeAspect="1"/>
          </p:cNvPicPr>
          <p:nvPr/>
        </p:nvPicPr>
        <p:blipFill>
          <a:blip r:embed="rId4"/>
          <a:stretch>
            <a:fillRect/>
          </a:stretch>
        </p:blipFill>
        <p:spPr>
          <a:xfrm>
            <a:off x="6532964" y="1109176"/>
            <a:ext cx="5682482" cy="2757486"/>
          </a:xfrm>
          <a:prstGeom prst="rect">
            <a:avLst/>
          </a:prstGeom>
        </p:spPr>
      </p:pic>
      <p:sp>
        <p:nvSpPr>
          <p:cNvPr id="3" name="Slide Number Placeholder 2">
            <a:extLst>
              <a:ext uri="{FF2B5EF4-FFF2-40B4-BE49-F238E27FC236}">
                <a16:creationId xmlns:a16="http://schemas.microsoft.com/office/drawing/2014/main" id="{1CB56982-EB75-4286-841C-306EE735A861}"/>
              </a:ext>
            </a:extLst>
          </p:cNvPr>
          <p:cNvSpPr>
            <a:spLocks noGrp="1"/>
          </p:cNvSpPr>
          <p:nvPr>
            <p:ph type="sldNum" sz="quarter" idx="4"/>
          </p:nvPr>
        </p:nvSpPr>
        <p:spPr/>
        <p:txBody>
          <a:bodyPr/>
          <a:lstStyle/>
          <a:p>
            <a:fld id="{4FAB73BC-B049-4115-A692-8D63A059BFB8}" type="slidenum">
              <a:rPr lang="en-US" noProof="0" smtClean="0"/>
              <a:pPr/>
              <a:t>37</a:t>
            </a:fld>
            <a:endParaRPr lang="en-US" noProof="0" dirty="0"/>
          </a:p>
        </p:txBody>
      </p:sp>
    </p:spTree>
    <p:extLst>
      <p:ext uri="{BB962C8B-B14F-4D97-AF65-F5344CB8AC3E}">
        <p14:creationId xmlns:p14="http://schemas.microsoft.com/office/powerpoint/2010/main" val="2846630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5791200" cy="5334000"/>
          </a:xfrm>
        </p:spPr>
        <p:txBody>
          <a:bodyPr>
            <a:normAutofit/>
          </a:bodyPr>
          <a:lstStyle/>
          <a:p>
            <a:pPr algn="just"/>
            <a:r>
              <a:rPr lang="en-US" sz="2200" dirty="0">
                <a:solidFill>
                  <a:srgbClr val="333333"/>
                </a:solidFill>
                <a:latin typeface="Calibri" panose="020F0502020204030204" pitchFamily="34" charset="0"/>
                <a:cs typeface="Calibri" panose="020F0502020204030204" pitchFamily="34" charset="0"/>
              </a:rPr>
              <a:t>Random forest is an ensemble of many decision trees. Random forests are built using a method called bagging in which each decision trees are used as parallel estimators.</a:t>
            </a:r>
          </a:p>
          <a:p>
            <a:pPr algn="just"/>
            <a:r>
              <a:rPr lang="en-US" sz="2200" dirty="0">
                <a:solidFill>
                  <a:srgbClr val="333333"/>
                </a:solidFill>
                <a:latin typeface="Calibri" panose="020F0502020204030204" pitchFamily="34" charset="0"/>
                <a:cs typeface="Calibri" panose="020F0502020204030204" pitchFamily="34" charset="0"/>
              </a:rPr>
              <a:t>Utilizes bagging and feature randomness to build each individual tree to create an uncorrelated forest of trees whose prediction by committee is more accurate than that of any individual tree.</a:t>
            </a:r>
          </a:p>
          <a:p>
            <a:pPr algn="just"/>
            <a:r>
              <a:rPr lang="en-US" sz="2200" dirty="0">
                <a:solidFill>
                  <a:srgbClr val="333333"/>
                </a:solidFill>
                <a:latin typeface="Calibri" panose="020F0502020204030204" pitchFamily="34" charset="0"/>
                <a:cs typeface="Calibri" panose="020F0502020204030204" pitchFamily="34" charset="0"/>
              </a:rPr>
              <a:t>Hyperparameters</a:t>
            </a:r>
          </a:p>
          <a:p>
            <a:pPr lvl="1" algn="just">
              <a:buFont typeface="Wingdings" panose="05000000000000000000" pitchFamily="2" charset="2"/>
              <a:buChar char="Ø"/>
            </a:pPr>
            <a:r>
              <a:rPr lang="en-US" sz="2200" dirty="0" err="1">
                <a:solidFill>
                  <a:srgbClr val="333333"/>
                </a:solidFill>
                <a:latin typeface="Calibri" panose="020F0502020204030204" pitchFamily="34" charset="0"/>
                <a:cs typeface="Calibri" panose="020F0502020204030204" pitchFamily="34" charset="0"/>
              </a:rPr>
              <a:t>n_estimators</a:t>
            </a:r>
            <a:endParaRPr lang="en-US" sz="2200" dirty="0">
              <a:solidFill>
                <a:srgbClr val="333333"/>
              </a:solidFill>
              <a:latin typeface="Calibri" panose="020F0502020204030204" pitchFamily="34" charset="0"/>
              <a:cs typeface="Calibri" panose="020F0502020204030204" pitchFamily="34" charset="0"/>
            </a:endParaRPr>
          </a:p>
          <a:p>
            <a:pPr lvl="1" algn="just">
              <a:buFont typeface="Wingdings" panose="05000000000000000000" pitchFamily="2" charset="2"/>
              <a:buChar char="Ø"/>
            </a:pPr>
            <a:r>
              <a:rPr lang="en-US" sz="2200" dirty="0" err="1">
                <a:solidFill>
                  <a:srgbClr val="333333"/>
                </a:solidFill>
                <a:latin typeface="Calibri" panose="020F0502020204030204" pitchFamily="34" charset="0"/>
                <a:cs typeface="Calibri" panose="020F0502020204030204" pitchFamily="34" charset="0"/>
              </a:rPr>
              <a:t>max_depth</a:t>
            </a:r>
            <a:endParaRPr lang="en-US" sz="2200" dirty="0">
              <a:solidFill>
                <a:srgbClr val="333333"/>
              </a:solidFill>
              <a:latin typeface="Calibri" panose="020F0502020204030204" pitchFamily="34" charset="0"/>
              <a:cs typeface="Calibri" panose="020F0502020204030204" pitchFamily="34" charset="0"/>
            </a:endParaRPr>
          </a:p>
          <a:p>
            <a:pPr lvl="1" algn="just">
              <a:buFont typeface="Wingdings" panose="05000000000000000000" pitchFamily="2" charset="2"/>
              <a:buChar char="Ø"/>
            </a:pPr>
            <a:r>
              <a:rPr lang="en-US" sz="2200" dirty="0" err="1">
                <a:solidFill>
                  <a:srgbClr val="333333"/>
                </a:solidFill>
                <a:latin typeface="Calibri" panose="020F0502020204030204" pitchFamily="34" charset="0"/>
                <a:cs typeface="Calibri" panose="020F0502020204030204" pitchFamily="34" charset="0"/>
              </a:rPr>
              <a:t>max_features</a:t>
            </a:r>
            <a:endParaRPr lang="en-US" sz="2200" dirty="0">
              <a:solidFill>
                <a:srgbClr val="333333"/>
              </a:solidFill>
              <a:latin typeface="Calibri" panose="020F0502020204030204" pitchFamily="34" charset="0"/>
              <a:cs typeface="Calibri" panose="020F0502020204030204" pitchFamily="34" charset="0"/>
            </a:endParaRPr>
          </a:p>
          <a:p>
            <a:pPr lvl="1" algn="just">
              <a:buFont typeface="Wingdings" panose="05000000000000000000" pitchFamily="2" charset="2"/>
              <a:buChar char="Ø"/>
            </a:pPr>
            <a:r>
              <a:rPr lang="en-US" sz="2200" dirty="0" err="1">
                <a:solidFill>
                  <a:srgbClr val="333333"/>
                </a:solidFill>
                <a:latin typeface="Calibri" panose="020F0502020204030204" pitchFamily="34" charset="0"/>
                <a:cs typeface="Calibri" panose="020F0502020204030204" pitchFamily="34" charset="0"/>
              </a:rPr>
              <a:t>num_leaves</a:t>
            </a:r>
            <a:endParaRPr lang="en-US" sz="2200" dirty="0">
              <a:solidFill>
                <a:srgbClr val="333333"/>
              </a:solidFill>
              <a:latin typeface="Calibri" panose="020F0502020204030204" pitchFamily="34" charset="0"/>
              <a:cs typeface="Calibri" panose="020F0502020204030204" pitchFamily="34" charset="0"/>
            </a:endParaRPr>
          </a:p>
          <a:p>
            <a:pPr algn="just"/>
            <a:endParaRPr lang="en-US" dirty="0">
              <a:solidFill>
                <a:srgbClr val="333333"/>
              </a:solidFill>
              <a:latin typeface="Avenir"/>
            </a:endParaRPr>
          </a:p>
          <a:p>
            <a:pPr marL="0" indent="0">
              <a:buNone/>
            </a:pPr>
            <a:endParaRPr lang="en-US" dirty="0">
              <a:solidFill>
                <a:srgbClr val="111111"/>
              </a:solidFill>
              <a:latin typeface="open sans" panose="020B0604020202020204" pitchFamily="34" charset="0"/>
            </a:endParaRP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Random Forest</a:t>
            </a:r>
          </a:p>
        </p:txBody>
      </p:sp>
      <p:pic>
        <p:nvPicPr>
          <p:cNvPr id="4" name="Picture 3">
            <a:extLst>
              <a:ext uri="{FF2B5EF4-FFF2-40B4-BE49-F238E27FC236}">
                <a16:creationId xmlns:a16="http://schemas.microsoft.com/office/drawing/2014/main" id="{17223B5D-1E4D-49A3-8D84-078159F4A4E6}"/>
              </a:ext>
            </a:extLst>
          </p:cNvPr>
          <p:cNvPicPr>
            <a:picLocks noChangeAspect="1"/>
          </p:cNvPicPr>
          <p:nvPr/>
        </p:nvPicPr>
        <p:blipFill>
          <a:blip r:embed="rId3"/>
          <a:stretch>
            <a:fillRect/>
          </a:stretch>
        </p:blipFill>
        <p:spPr>
          <a:xfrm>
            <a:off x="4714413" y="4221285"/>
            <a:ext cx="7026249" cy="2255715"/>
          </a:xfrm>
          <a:prstGeom prst="rect">
            <a:avLst/>
          </a:prstGeom>
        </p:spPr>
      </p:pic>
      <p:pic>
        <p:nvPicPr>
          <p:cNvPr id="6" name="Picture 5">
            <a:extLst>
              <a:ext uri="{FF2B5EF4-FFF2-40B4-BE49-F238E27FC236}">
                <a16:creationId xmlns:a16="http://schemas.microsoft.com/office/drawing/2014/main" id="{A7FDA79A-7F00-4F28-A00A-CAF1D4E54B5D}"/>
              </a:ext>
            </a:extLst>
          </p:cNvPr>
          <p:cNvPicPr>
            <a:picLocks noChangeAspect="1"/>
          </p:cNvPicPr>
          <p:nvPr/>
        </p:nvPicPr>
        <p:blipFill>
          <a:blip r:embed="rId4"/>
          <a:stretch>
            <a:fillRect/>
          </a:stretch>
        </p:blipFill>
        <p:spPr>
          <a:xfrm>
            <a:off x="7162800" y="1193385"/>
            <a:ext cx="4343400" cy="2951700"/>
          </a:xfrm>
          <a:prstGeom prst="rect">
            <a:avLst/>
          </a:prstGeom>
        </p:spPr>
      </p:pic>
      <p:sp>
        <p:nvSpPr>
          <p:cNvPr id="3" name="Slide Number Placeholder 2">
            <a:extLst>
              <a:ext uri="{FF2B5EF4-FFF2-40B4-BE49-F238E27FC236}">
                <a16:creationId xmlns:a16="http://schemas.microsoft.com/office/drawing/2014/main" id="{FFA16555-5BCD-4FB7-9795-A5B7428AF8BF}"/>
              </a:ext>
            </a:extLst>
          </p:cNvPr>
          <p:cNvSpPr>
            <a:spLocks noGrp="1"/>
          </p:cNvSpPr>
          <p:nvPr>
            <p:ph type="sldNum" sz="quarter" idx="4"/>
          </p:nvPr>
        </p:nvSpPr>
        <p:spPr/>
        <p:txBody>
          <a:bodyPr/>
          <a:lstStyle/>
          <a:p>
            <a:fld id="{4FAB73BC-B049-4115-A692-8D63A059BFB8}" type="slidenum">
              <a:rPr lang="en-US" noProof="0" smtClean="0"/>
              <a:pPr/>
              <a:t>38</a:t>
            </a:fld>
            <a:endParaRPr lang="en-US" noProof="0" dirty="0"/>
          </a:p>
        </p:txBody>
      </p:sp>
    </p:spTree>
    <p:extLst>
      <p:ext uri="{BB962C8B-B14F-4D97-AF65-F5344CB8AC3E}">
        <p14:creationId xmlns:p14="http://schemas.microsoft.com/office/powerpoint/2010/main" val="1249167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5791200" cy="5334000"/>
          </a:xfrm>
        </p:spPr>
        <p:txBody>
          <a:bodyPr>
            <a:normAutofit fontScale="70000" lnSpcReduction="20000"/>
          </a:bodyPr>
          <a:lstStyle/>
          <a:p>
            <a:pPr algn="just"/>
            <a:r>
              <a:rPr lang="en-US" sz="2800" dirty="0">
                <a:solidFill>
                  <a:srgbClr val="333333"/>
                </a:solidFill>
                <a:latin typeface="Calibri" panose="020F0502020204030204" pitchFamily="34" charset="0"/>
                <a:cs typeface="Calibri" panose="020F0502020204030204" pitchFamily="34" charset="0"/>
              </a:rPr>
              <a:t>Boosting means combining a learning algorithm in series to achieve a strong learner from many sequentially connected weak learners.</a:t>
            </a:r>
          </a:p>
          <a:p>
            <a:pPr algn="just"/>
            <a:r>
              <a:rPr lang="en-US" sz="2800" dirty="0">
                <a:solidFill>
                  <a:srgbClr val="333333"/>
                </a:solidFill>
                <a:latin typeface="Calibri" panose="020F0502020204030204" pitchFamily="34" charset="0"/>
                <a:cs typeface="Calibri" panose="020F0502020204030204" pitchFamily="34" charset="0"/>
              </a:rPr>
              <a:t>Gradient boosting algorithm sequentially combines weak learners in way that each new learner fits to the residuals from the previous step so that the model improves. The final model aggregates the results from each step and a strong learner is achieved. Gradient boosted decision trees algorithm uses decision trees as weak learners.</a:t>
            </a:r>
          </a:p>
          <a:p>
            <a:pPr algn="just"/>
            <a:r>
              <a:rPr lang="en-US" sz="2800" dirty="0">
                <a:solidFill>
                  <a:srgbClr val="333333"/>
                </a:solidFill>
                <a:latin typeface="Calibri" panose="020F0502020204030204" pitchFamily="34" charset="0"/>
                <a:cs typeface="Calibri" panose="020F0502020204030204" pitchFamily="34" charset="0"/>
              </a:rPr>
              <a:t>The existing trees in the model do not change when a new tree is added. The added decision tree fits the residuals from the current model.</a:t>
            </a:r>
          </a:p>
          <a:p>
            <a:pPr algn="just"/>
            <a:r>
              <a:rPr lang="en-US" sz="2800" dirty="0">
                <a:solidFill>
                  <a:srgbClr val="333333"/>
                </a:solidFill>
                <a:latin typeface="Calibri" panose="020F0502020204030204" pitchFamily="34" charset="0"/>
                <a:cs typeface="Calibri" panose="020F0502020204030204" pitchFamily="34" charset="0"/>
              </a:rPr>
              <a:t>Hyperparameters</a:t>
            </a:r>
          </a:p>
          <a:p>
            <a:pPr lvl="1" algn="just">
              <a:buFont typeface="Wingdings" panose="05000000000000000000" pitchFamily="2" charset="2"/>
              <a:buChar char="Ø"/>
            </a:pPr>
            <a:r>
              <a:rPr lang="en-US" sz="2800" dirty="0" err="1">
                <a:solidFill>
                  <a:srgbClr val="333333"/>
                </a:solidFill>
                <a:latin typeface="Calibri" panose="020F0502020204030204" pitchFamily="34" charset="0"/>
                <a:cs typeface="Calibri" panose="020F0502020204030204" pitchFamily="34" charset="0"/>
              </a:rPr>
              <a:t>learning_rate</a:t>
            </a:r>
            <a:endParaRPr lang="en-US" sz="2800" dirty="0">
              <a:solidFill>
                <a:srgbClr val="333333"/>
              </a:solidFill>
              <a:latin typeface="Calibri" panose="020F0502020204030204" pitchFamily="34" charset="0"/>
              <a:cs typeface="Calibri" panose="020F0502020204030204" pitchFamily="34" charset="0"/>
            </a:endParaRPr>
          </a:p>
          <a:p>
            <a:pPr lvl="1" algn="just">
              <a:buFont typeface="Wingdings" panose="05000000000000000000" pitchFamily="2" charset="2"/>
              <a:buChar char="Ø"/>
            </a:pPr>
            <a:r>
              <a:rPr lang="en-US" sz="2800" dirty="0" err="1">
                <a:solidFill>
                  <a:srgbClr val="333333"/>
                </a:solidFill>
                <a:latin typeface="Calibri" panose="020F0502020204030204" pitchFamily="34" charset="0"/>
                <a:cs typeface="Calibri" panose="020F0502020204030204" pitchFamily="34" charset="0"/>
              </a:rPr>
              <a:t>n_estimators</a:t>
            </a:r>
            <a:endParaRPr lang="en-US" sz="2800" dirty="0">
              <a:solidFill>
                <a:srgbClr val="333333"/>
              </a:solidFill>
              <a:latin typeface="Calibri" panose="020F0502020204030204" pitchFamily="34" charset="0"/>
              <a:cs typeface="Calibri" panose="020F0502020204030204" pitchFamily="34" charset="0"/>
            </a:endParaRPr>
          </a:p>
          <a:p>
            <a:pPr lvl="1" algn="just">
              <a:buFont typeface="Wingdings" panose="05000000000000000000" pitchFamily="2" charset="2"/>
              <a:buChar char="Ø"/>
            </a:pPr>
            <a:r>
              <a:rPr lang="en-US" sz="2800" dirty="0" err="1">
                <a:solidFill>
                  <a:srgbClr val="333333"/>
                </a:solidFill>
                <a:latin typeface="Calibri" panose="020F0502020204030204" pitchFamily="34" charset="0"/>
                <a:cs typeface="Calibri" panose="020F0502020204030204" pitchFamily="34" charset="0"/>
              </a:rPr>
              <a:t>max_depth</a:t>
            </a:r>
            <a:endParaRPr lang="en-US" sz="2800" dirty="0">
              <a:solidFill>
                <a:srgbClr val="333333"/>
              </a:solidFill>
              <a:latin typeface="Calibri" panose="020F0502020204030204" pitchFamily="34" charset="0"/>
              <a:cs typeface="Calibri" panose="020F0502020204030204" pitchFamily="34" charset="0"/>
            </a:endParaRPr>
          </a:p>
          <a:p>
            <a:pPr lvl="1" algn="just">
              <a:buFont typeface="Wingdings" panose="05000000000000000000" pitchFamily="2" charset="2"/>
              <a:buChar char="Ø"/>
            </a:pPr>
            <a:r>
              <a:rPr lang="en-US" sz="2800" dirty="0" err="1">
                <a:solidFill>
                  <a:srgbClr val="333333"/>
                </a:solidFill>
                <a:latin typeface="Calibri" panose="020F0502020204030204" pitchFamily="34" charset="0"/>
                <a:cs typeface="Calibri" panose="020F0502020204030204" pitchFamily="34" charset="0"/>
              </a:rPr>
              <a:t>num_leaves</a:t>
            </a:r>
            <a:endParaRPr lang="en-US" sz="2800" dirty="0">
              <a:solidFill>
                <a:srgbClr val="333333"/>
              </a:solidFill>
              <a:latin typeface="Calibri" panose="020F0502020204030204" pitchFamily="34" charset="0"/>
              <a:cs typeface="Calibri" panose="020F0502020204030204" pitchFamily="34" charset="0"/>
            </a:endParaRPr>
          </a:p>
          <a:p>
            <a:pPr algn="just"/>
            <a:endParaRPr lang="en-US" dirty="0">
              <a:solidFill>
                <a:srgbClr val="333333"/>
              </a:solidFill>
              <a:latin typeface="Avenir"/>
            </a:endParaRPr>
          </a:p>
          <a:p>
            <a:pPr marL="0" indent="0">
              <a:buNone/>
            </a:pPr>
            <a:endParaRPr lang="en-US" dirty="0">
              <a:solidFill>
                <a:srgbClr val="111111"/>
              </a:solidFill>
              <a:latin typeface="open sans" panose="020B0604020202020204" pitchFamily="34" charset="0"/>
            </a:endParaRP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Boosted Trees</a:t>
            </a:r>
          </a:p>
        </p:txBody>
      </p:sp>
      <p:pic>
        <p:nvPicPr>
          <p:cNvPr id="5" name="Picture 4">
            <a:extLst>
              <a:ext uri="{FF2B5EF4-FFF2-40B4-BE49-F238E27FC236}">
                <a16:creationId xmlns:a16="http://schemas.microsoft.com/office/drawing/2014/main" id="{B6CF5F83-A7D9-4EA2-820F-F5E85E9A577B}"/>
              </a:ext>
            </a:extLst>
          </p:cNvPr>
          <p:cNvPicPr>
            <a:picLocks noChangeAspect="1"/>
          </p:cNvPicPr>
          <p:nvPr/>
        </p:nvPicPr>
        <p:blipFill>
          <a:blip r:embed="rId3"/>
          <a:stretch>
            <a:fillRect/>
          </a:stretch>
        </p:blipFill>
        <p:spPr>
          <a:xfrm>
            <a:off x="6295292" y="2057400"/>
            <a:ext cx="5896708" cy="2885240"/>
          </a:xfrm>
          <a:prstGeom prst="rect">
            <a:avLst/>
          </a:prstGeom>
        </p:spPr>
      </p:pic>
      <p:sp>
        <p:nvSpPr>
          <p:cNvPr id="3" name="Slide Number Placeholder 2">
            <a:extLst>
              <a:ext uri="{FF2B5EF4-FFF2-40B4-BE49-F238E27FC236}">
                <a16:creationId xmlns:a16="http://schemas.microsoft.com/office/drawing/2014/main" id="{700CC60E-283D-44D5-94FC-910BE6283213}"/>
              </a:ext>
            </a:extLst>
          </p:cNvPr>
          <p:cNvSpPr>
            <a:spLocks noGrp="1"/>
          </p:cNvSpPr>
          <p:nvPr>
            <p:ph type="sldNum" sz="quarter" idx="4"/>
          </p:nvPr>
        </p:nvSpPr>
        <p:spPr/>
        <p:txBody>
          <a:bodyPr/>
          <a:lstStyle/>
          <a:p>
            <a:fld id="{4FAB73BC-B049-4115-A692-8D63A059BFB8}" type="slidenum">
              <a:rPr lang="en-US" noProof="0" smtClean="0"/>
              <a:pPr/>
              <a:t>39</a:t>
            </a:fld>
            <a:endParaRPr lang="en-US" noProof="0" dirty="0"/>
          </a:p>
        </p:txBody>
      </p:sp>
    </p:spTree>
    <p:extLst>
      <p:ext uri="{BB962C8B-B14F-4D97-AF65-F5344CB8AC3E}">
        <p14:creationId xmlns:p14="http://schemas.microsoft.com/office/powerpoint/2010/main" val="310047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lstStyle/>
          <a:p>
            <a:r>
              <a:rPr lang="en-US" dirty="0"/>
              <a:t>Exploratory Data Analysis</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069052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5791200" cy="5334000"/>
          </a:xfrm>
        </p:spPr>
        <p:txBody>
          <a:bodyPr>
            <a:normAutofit lnSpcReduction="10000"/>
          </a:bodyPr>
          <a:lstStyle/>
          <a:p>
            <a:pPr algn="just"/>
            <a:r>
              <a:rPr lang="en-US" sz="2200" dirty="0">
                <a:solidFill>
                  <a:srgbClr val="333333"/>
                </a:solidFill>
                <a:latin typeface="Calibri" panose="020F0502020204030204" pitchFamily="34" charset="0"/>
                <a:cs typeface="Calibri" panose="020F0502020204030204" pitchFamily="34" charset="0"/>
              </a:rPr>
              <a:t>Neural network function in a way like biological neurons. They take in various inputs (at input layers), weight these inputs, and then combine the weighted inputs through a linear combination.</a:t>
            </a:r>
          </a:p>
          <a:p>
            <a:pPr algn="just"/>
            <a:r>
              <a:rPr lang="en-US" sz="2200" dirty="0">
                <a:solidFill>
                  <a:srgbClr val="333333"/>
                </a:solidFill>
                <a:latin typeface="Calibri" panose="020F0502020204030204" pitchFamily="34" charset="0"/>
                <a:cs typeface="Calibri" panose="020F0502020204030204" pitchFamily="34" charset="0"/>
              </a:rPr>
              <a:t>Combined weighted output is past some thresholds set by an activation function, the output is then set out to other layers</a:t>
            </a:r>
          </a:p>
          <a:p>
            <a:pPr algn="just"/>
            <a:r>
              <a:rPr lang="en-US" sz="2200" dirty="0">
                <a:solidFill>
                  <a:srgbClr val="333333"/>
                </a:solidFill>
                <a:latin typeface="Calibri" panose="020F0502020204030204" pitchFamily="34" charset="0"/>
                <a:cs typeface="Calibri" panose="020F0502020204030204" pitchFamily="34" charset="0"/>
              </a:rPr>
              <a:t>Base unit is generally referred to as a perceptron. Perceptron’s are combined to form neural networks.</a:t>
            </a:r>
          </a:p>
          <a:p>
            <a:pPr algn="just"/>
            <a:r>
              <a:rPr lang="en-US" sz="2200" dirty="0">
                <a:solidFill>
                  <a:srgbClr val="333333"/>
                </a:solidFill>
                <a:latin typeface="Calibri" panose="020F0502020204030204" pitchFamily="34" charset="0"/>
                <a:cs typeface="Calibri" panose="020F0502020204030204" pitchFamily="34" charset="0"/>
              </a:rPr>
              <a:t>Hyperparameters</a:t>
            </a:r>
          </a:p>
          <a:p>
            <a:pPr lvl="1" algn="just">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activation</a:t>
            </a:r>
          </a:p>
          <a:p>
            <a:pPr lvl="1" algn="just">
              <a:buFont typeface="Wingdings" panose="05000000000000000000" pitchFamily="2" charset="2"/>
              <a:buChar char="Ø"/>
            </a:pPr>
            <a:r>
              <a:rPr lang="en-US" sz="2200" dirty="0" err="1">
                <a:solidFill>
                  <a:srgbClr val="333333"/>
                </a:solidFill>
                <a:latin typeface="Calibri" panose="020F0502020204030204" pitchFamily="34" charset="0"/>
                <a:cs typeface="Calibri" panose="020F0502020204030204" pitchFamily="34" charset="0"/>
              </a:rPr>
              <a:t>max_iter</a:t>
            </a:r>
            <a:endParaRPr lang="en-US" sz="2200" dirty="0">
              <a:solidFill>
                <a:srgbClr val="333333"/>
              </a:solidFill>
              <a:latin typeface="Calibri" panose="020F0502020204030204" pitchFamily="34" charset="0"/>
              <a:cs typeface="Calibri" panose="020F0502020204030204" pitchFamily="34" charset="0"/>
            </a:endParaRPr>
          </a:p>
          <a:p>
            <a:pPr lvl="1" algn="just">
              <a:buFont typeface="Wingdings" panose="05000000000000000000" pitchFamily="2" charset="2"/>
              <a:buChar char="Ø"/>
            </a:pPr>
            <a:r>
              <a:rPr lang="en-US" sz="2200" dirty="0" err="1">
                <a:solidFill>
                  <a:srgbClr val="333333"/>
                </a:solidFill>
                <a:latin typeface="Calibri" panose="020F0502020204030204" pitchFamily="34" charset="0"/>
                <a:cs typeface="Calibri" panose="020F0502020204030204" pitchFamily="34" charset="0"/>
              </a:rPr>
              <a:t>learning_rate</a:t>
            </a:r>
            <a:endParaRPr lang="en-US" sz="2200" dirty="0">
              <a:solidFill>
                <a:srgbClr val="333333"/>
              </a:solidFill>
              <a:latin typeface="Calibri" panose="020F0502020204030204" pitchFamily="34" charset="0"/>
              <a:cs typeface="Calibri" panose="020F0502020204030204" pitchFamily="34" charset="0"/>
            </a:endParaRPr>
          </a:p>
          <a:p>
            <a:pPr lvl="1" algn="just">
              <a:buFont typeface="Wingdings" panose="05000000000000000000" pitchFamily="2" charset="2"/>
              <a:buChar char="Ø"/>
            </a:pPr>
            <a:r>
              <a:rPr lang="en-US" sz="2200" dirty="0">
                <a:solidFill>
                  <a:srgbClr val="333333"/>
                </a:solidFill>
                <a:latin typeface="Calibri" panose="020F0502020204030204" pitchFamily="34" charset="0"/>
                <a:cs typeface="Calibri" panose="020F0502020204030204" pitchFamily="34" charset="0"/>
              </a:rPr>
              <a:t>alpha</a:t>
            </a:r>
          </a:p>
          <a:p>
            <a:pPr marL="0" indent="0" algn="just">
              <a:buNone/>
            </a:pPr>
            <a:endParaRPr lang="en-US" dirty="0">
              <a:solidFill>
                <a:srgbClr val="333333"/>
              </a:solidFill>
              <a:latin typeface="Avenir"/>
            </a:endParaRPr>
          </a:p>
          <a:p>
            <a:pPr marL="0" indent="0">
              <a:buNone/>
            </a:pPr>
            <a:endParaRPr lang="en-US" dirty="0">
              <a:solidFill>
                <a:srgbClr val="111111"/>
              </a:solidFill>
              <a:latin typeface="open sans" panose="020B0604020202020204" pitchFamily="34" charset="0"/>
            </a:endParaRP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Neural Networks</a:t>
            </a:r>
          </a:p>
        </p:txBody>
      </p:sp>
      <p:pic>
        <p:nvPicPr>
          <p:cNvPr id="4" name="Picture 3">
            <a:extLst>
              <a:ext uri="{FF2B5EF4-FFF2-40B4-BE49-F238E27FC236}">
                <a16:creationId xmlns:a16="http://schemas.microsoft.com/office/drawing/2014/main" id="{E1C56858-7A1D-4A14-A047-D7E74E7B7A7C}"/>
              </a:ext>
            </a:extLst>
          </p:cNvPr>
          <p:cNvPicPr>
            <a:picLocks noChangeAspect="1"/>
          </p:cNvPicPr>
          <p:nvPr/>
        </p:nvPicPr>
        <p:blipFill>
          <a:blip r:embed="rId3"/>
          <a:stretch>
            <a:fillRect/>
          </a:stretch>
        </p:blipFill>
        <p:spPr>
          <a:xfrm>
            <a:off x="6400800" y="3527104"/>
            <a:ext cx="4816787" cy="2994834"/>
          </a:xfrm>
          <a:prstGeom prst="rect">
            <a:avLst/>
          </a:prstGeom>
        </p:spPr>
      </p:pic>
      <p:pic>
        <p:nvPicPr>
          <p:cNvPr id="7" name="Picture 6">
            <a:extLst>
              <a:ext uri="{FF2B5EF4-FFF2-40B4-BE49-F238E27FC236}">
                <a16:creationId xmlns:a16="http://schemas.microsoft.com/office/drawing/2014/main" id="{1D03C6B8-1992-477E-B206-E2AEFBC50272}"/>
              </a:ext>
            </a:extLst>
          </p:cNvPr>
          <p:cNvPicPr>
            <a:picLocks noChangeAspect="1"/>
          </p:cNvPicPr>
          <p:nvPr/>
        </p:nvPicPr>
        <p:blipFill>
          <a:blip r:embed="rId4"/>
          <a:stretch>
            <a:fillRect/>
          </a:stretch>
        </p:blipFill>
        <p:spPr>
          <a:xfrm>
            <a:off x="6523193" y="1276644"/>
            <a:ext cx="4572000" cy="1890346"/>
          </a:xfrm>
          <a:prstGeom prst="rect">
            <a:avLst/>
          </a:prstGeom>
        </p:spPr>
      </p:pic>
      <p:sp>
        <p:nvSpPr>
          <p:cNvPr id="3" name="Slide Number Placeholder 2">
            <a:extLst>
              <a:ext uri="{FF2B5EF4-FFF2-40B4-BE49-F238E27FC236}">
                <a16:creationId xmlns:a16="http://schemas.microsoft.com/office/drawing/2014/main" id="{B679947A-3AA2-4E63-829E-FE2F31745395}"/>
              </a:ext>
            </a:extLst>
          </p:cNvPr>
          <p:cNvSpPr>
            <a:spLocks noGrp="1"/>
          </p:cNvSpPr>
          <p:nvPr>
            <p:ph type="sldNum" sz="quarter" idx="4"/>
          </p:nvPr>
        </p:nvSpPr>
        <p:spPr/>
        <p:txBody>
          <a:bodyPr/>
          <a:lstStyle/>
          <a:p>
            <a:fld id="{4FAB73BC-B049-4115-A692-8D63A059BFB8}" type="slidenum">
              <a:rPr lang="en-US" noProof="0" smtClean="0"/>
              <a:pPr/>
              <a:t>40</a:t>
            </a:fld>
            <a:endParaRPr lang="en-US" noProof="0" dirty="0"/>
          </a:p>
        </p:txBody>
      </p:sp>
    </p:spTree>
    <p:extLst>
      <p:ext uri="{BB962C8B-B14F-4D97-AF65-F5344CB8AC3E}">
        <p14:creationId xmlns:p14="http://schemas.microsoft.com/office/powerpoint/2010/main" val="2323254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5791200" cy="5334000"/>
          </a:xfrm>
        </p:spPr>
        <p:txBody>
          <a:bodyPr>
            <a:normAutofit/>
          </a:bodyPr>
          <a:lstStyle/>
          <a:p>
            <a:pPr marL="0" indent="0" algn="just">
              <a:buNone/>
            </a:pPr>
            <a:endParaRPr lang="en-US" dirty="0">
              <a:solidFill>
                <a:srgbClr val="333333"/>
              </a:solidFill>
              <a:latin typeface="Avenir"/>
            </a:endParaRPr>
          </a:p>
          <a:p>
            <a:pPr marL="0" indent="0">
              <a:buNone/>
            </a:pPr>
            <a:endParaRPr lang="en-US" dirty="0">
              <a:solidFill>
                <a:srgbClr val="111111"/>
              </a:solidFill>
              <a:latin typeface="open sans" panose="020B0604020202020204" pitchFamily="34" charset="0"/>
            </a:endParaRP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Model Results</a:t>
            </a:r>
          </a:p>
        </p:txBody>
      </p:sp>
      <p:pic>
        <p:nvPicPr>
          <p:cNvPr id="5" name="Picture 4">
            <a:extLst>
              <a:ext uri="{FF2B5EF4-FFF2-40B4-BE49-F238E27FC236}">
                <a16:creationId xmlns:a16="http://schemas.microsoft.com/office/drawing/2014/main" id="{85878239-E8EC-49CA-A1E0-FA0400B623BD}"/>
              </a:ext>
            </a:extLst>
          </p:cNvPr>
          <p:cNvPicPr>
            <a:picLocks noChangeAspect="1"/>
          </p:cNvPicPr>
          <p:nvPr/>
        </p:nvPicPr>
        <p:blipFill>
          <a:blip r:embed="rId3"/>
          <a:stretch>
            <a:fillRect/>
          </a:stretch>
        </p:blipFill>
        <p:spPr>
          <a:xfrm>
            <a:off x="990601" y="913885"/>
            <a:ext cx="9474652" cy="5791715"/>
          </a:xfrm>
          <a:prstGeom prst="rect">
            <a:avLst/>
          </a:prstGeom>
        </p:spPr>
      </p:pic>
      <p:sp>
        <p:nvSpPr>
          <p:cNvPr id="3" name="Slide Number Placeholder 2">
            <a:extLst>
              <a:ext uri="{FF2B5EF4-FFF2-40B4-BE49-F238E27FC236}">
                <a16:creationId xmlns:a16="http://schemas.microsoft.com/office/drawing/2014/main" id="{7DF6F940-D2EE-43D7-9C84-11A24367658D}"/>
              </a:ext>
            </a:extLst>
          </p:cNvPr>
          <p:cNvSpPr>
            <a:spLocks noGrp="1"/>
          </p:cNvSpPr>
          <p:nvPr>
            <p:ph type="sldNum" sz="quarter" idx="4"/>
          </p:nvPr>
        </p:nvSpPr>
        <p:spPr/>
        <p:txBody>
          <a:bodyPr/>
          <a:lstStyle/>
          <a:p>
            <a:fld id="{4FAB73BC-B049-4115-A692-8D63A059BFB8}" type="slidenum">
              <a:rPr lang="en-US" noProof="0" smtClean="0"/>
              <a:pPr/>
              <a:t>41</a:t>
            </a:fld>
            <a:endParaRPr lang="en-US" noProof="0" dirty="0"/>
          </a:p>
        </p:txBody>
      </p:sp>
    </p:spTree>
    <p:extLst>
      <p:ext uri="{BB962C8B-B14F-4D97-AF65-F5344CB8AC3E}">
        <p14:creationId xmlns:p14="http://schemas.microsoft.com/office/powerpoint/2010/main" val="2279802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330200" y="1055077"/>
            <a:ext cx="5918200" cy="5498123"/>
          </a:xfrm>
        </p:spPr>
        <p:txBody>
          <a:bodyPr>
            <a:normAutofit/>
          </a:bodyPr>
          <a:lstStyle/>
          <a:p>
            <a:pPr marL="0" indent="0" algn="just">
              <a:buNone/>
            </a:pPr>
            <a:endParaRPr lang="en-US" dirty="0">
              <a:solidFill>
                <a:srgbClr val="333333"/>
              </a:solidFill>
              <a:latin typeface="Avenir"/>
            </a:endParaRPr>
          </a:p>
          <a:p>
            <a:pPr marL="0" indent="0">
              <a:buNone/>
            </a:pPr>
            <a:endParaRPr lang="en-US" dirty="0">
              <a:solidFill>
                <a:srgbClr val="111111"/>
              </a:solidFill>
              <a:latin typeface="open sans" panose="020B0604020202020204" pitchFamily="34" charset="0"/>
            </a:endParaRP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Final Model Result</a:t>
            </a:r>
          </a:p>
        </p:txBody>
      </p:sp>
      <p:sp>
        <p:nvSpPr>
          <p:cNvPr id="8" name="Content Placeholder 12">
            <a:extLst>
              <a:ext uri="{FF2B5EF4-FFF2-40B4-BE49-F238E27FC236}">
                <a16:creationId xmlns:a16="http://schemas.microsoft.com/office/drawing/2014/main" id="{71AF85A5-F861-4F78-909C-972EEC7745F1}"/>
              </a:ext>
            </a:extLst>
          </p:cNvPr>
          <p:cNvSpPr txBox="1">
            <a:spLocks/>
          </p:cNvSpPr>
          <p:nvPr/>
        </p:nvSpPr>
        <p:spPr>
          <a:xfrm>
            <a:off x="330200" y="1055077"/>
            <a:ext cx="5791200" cy="533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r>
              <a:rPr lang="en-US" sz="2200" dirty="0">
                <a:solidFill>
                  <a:srgbClr val="333333"/>
                </a:solidFill>
                <a:latin typeface="Calibri" panose="020F0502020204030204" pitchFamily="34" charset="0"/>
                <a:cs typeface="Calibri" panose="020F0502020204030204" pitchFamily="34" charset="0"/>
              </a:rPr>
              <a:t>Final Model -&gt; Gradient Boosted Tree</a:t>
            </a:r>
          </a:p>
          <a:p>
            <a:pPr marL="228600" marR="0" lvl="0" indent="-228600" algn="just"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Char char="•"/>
              <a:tabLst/>
              <a:defRPr/>
            </a:pPr>
            <a:r>
              <a:rPr lang="en-US" sz="2200" dirty="0">
                <a:solidFill>
                  <a:srgbClr val="333333"/>
                </a:solidFill>
                <a:latin typeface="Calibri" panose="020F0502020204030204" pitchFamily="34" charset="0"/>
                <a:cs typeface="Calibri" panose="020F0502020204030204" pitchFamily="34" charset="0"/>
              </a:rPr>
              <a:t>Final Hyperparameters</a:t>
            </a:r>
          </a:p>
          <a:p>
            <a:pPr marL="457200" marR="0" lvl="1" indent="-228600" algn="just" defTabSz="914400" rtl="0" eaLnBrk="1" fontAlgn="auto" latinLnBrk="0" hangingPunct="1">
              <a:lnSpc>
                <a:spcPct val="90000"/>
              </a:lnSpc>
              <a:spcBef>
                <a:spcPts val="200"/>
              </a:spcBef>
              <a:spcAft>
                <a:spcPts val="400"/>
              </a:spcAft>
              <a:buClr>
                <a:srgbClr val="43467B"/>
              </a:buClr>
              <a:buSzTx/>
              <a:buFont typeface="Wingdings" panose="05000000000000000000" pitchFamily="2" charset="2"/>
              <a:buChar char="Ø"/>
              <a:tabLst/>
              <a:defRPr/>
            </a:pPr>
            <a:r>
              <a:rPr lang="en-US" sz="2200" dirty="0" err="1">
                <a:solidFill>
                  <a:srgbClr val="333333"/>
                </a:solidFill>
                <a:latin typeface="Calibri" panose="020F0502020204030204" pitchFamily="34" charset="0"/>
                <a:cs typeface="Calibri" panose="020F0502020204030204" pitchFamily="34" charset="0"/>
              </a:rPr>
              <a:t>Learning_rate</a:t>
            </a:r>
            <a:endParaRPr lang="en-US" sz="2200" dirty="0">
              <a:solidFill>
                <a:srgbClr val="333333"/>
              </a:solidFill>
              <a:latin typeface="Calibri" panose="020F0502020204030204" pitchFamily="34" charset="0"/>
              <a:cs typeface="Calibri" panose="020F0502020204030204" pitchFamily="34" charset="0"/>
            </a:endParaRPr>
          </a:p>
          <a:p>
            <a:pPr marL="457200" marR="0" lvl="1" indent="-228600" algn="just" defTabSz="914400" rtl="0" eaLnBrk="1" fontAlgn="auto" latinLnBrk="0" hangingPunct="1">
              <a:lnSpc>
                <a:spcPct val="90000"/>
              </a:lnSpc>
              <a:spcBef>
                <a:spcPts val="200"/>
              </a:spcBef>
              <a:spcAft>
                <a:spcPts val="400"/>
              </a:spcAft>
              <a:buClr>
                <a:srgbClr val="43467B"/>
              </a:buClr>
              <a:buSzTx/>
              <a:buFont typeface="Wingdings" panose="05000000000000000000" pitchFamily="2" charset="2"/>
              <a:buChar char="Ø"/>
              <a:tabLst/>
              <a:defRPr/>
            </a:pPr>
            <a:r>
              <a:rPr lang="en-US" sz="2200" dirty="0" err="1">
                <a:solidFill>
                  <a:srgbClr val="333333"/>
                </a:solidFill>
                <a:latin typeface="Calibri" panose="020F0502020204030204" pitchFamily="34" charset="0"/>
                <a:cs typeface="Calibri" panose="020F0502020204030204" pitchFamily="34" charset="0"/>
              </a:rPr>
              <a:t>N_estimators</a:t>
            </a:r>
            <a:endParaRPr lang="en-US" sz="2200" dirty="0">
              <a:solidFill>
                <a:srgbClr val="333333"/>
              </a:solidFill>
              <a:latin typeface="Calibri" panose="020F0502020204030204" pitchFamily="34" charset="0"/>
              <a:cs typeface="Calibri" panose="020F0502020204030204" pitchFamily="34" charset="0"/>
            </a:endParaRPr>
          </a:p>
          <a:p>
            <a:pPr marL="457200" marR="0" lvl="1" indent="-228600" algn="just" defTabSz="914400" rtl="0" eaLnBrk="1" fontAlgn="auto" latinLnBrk="0" hangingPunct="1">
              <a:lnSpc>
                <a:spcPct val="90000"/>
              </a:lnSpc>
              <a:spcBef>
                <a:spcPts val="200"/>
              </a:spcBef>
              <a:spcAft>
                <a:spcPts val="400"/>
              </a:spcAft>
              <a:buClr>
                <a:srgbClr val="43467B"/>
              </a:buClr>
              <a:buSzTx/>
              <a:buFont typeface="Wingdings" panose="05000000000000000000" pitchFamily="2" charset="2"/>
              <a:buChar char="Ø"/>
              <a:tabLst/>
              <a:defRPr/>
            </a:pPr>
            <a:r>
              <a:rPr lang="en-US" sz="2200" dirty="0" err="1">
                <a:solidFill>
                  <a:srgbClr val="333333"/>
                </a:solidFill>
                <a:latin typeface="Calibri" panose="020F0502020204030204" pitchFamily="34" charset="0"/>
                <a:cs typeface="Calibri" panose="020F0502020204030204" pitchFamily="34" charset="0"/>
              </a:rPr>
              <a:t>Max_depth</a:t>
            </a:r>
            <a:endParaRPr lang="en-US" sz="2200" dirty="0">
              <a:solidFill>
                <a:srgbClr val="333333"/>
              </a:solidFill>
              <a:latin typeface="Calibri" panose="020F0502020204030204" pitchFamily="34" charset="0"/>
              <a:cs typeface="Calibri" panose="020F0502020204030204" pitchFamily="34" charset="0"/>
            </a:endParaRPr>
          </a:p>
          <a:p>
            <a:pPr marL="457200" marR="0" lvl="1" indent="-228600" algn="just" defTabSz="914400" rtl="0" eaLnBrk="1" fontAlgn="auto" latinLnBrk="0" hangingPunct="1">
              <a:lnSpc>
                <a:spcPct val="90000"/>
              </a:lnSpc>
              <a:spcBef>
                <a:spcPts val="200"/>
              </a:spcBef>
              <a:spcAft>
                <a:spcPts val="400"/>
              </a:spcAft>
              <a:buClr>
                <a:srgbClr val="43467B"/>
              </a:buClr>
              <a:buSzTx/>
              <a:buFont typeface="Wingdings" panose="05000000000000000000" pitchFamily="2" charset="2"/>
              <a:buChar char="Ø"/>
              <a:tabLst/>
              <a:defRPr/>
            </a:pPr>
            <a:r>
              <a:rPr lang="en-US" sz="2200" dirty="0" err="1">
                <a:solidFill>
                  <a:srgbClr val="333333"/>
                </a:solidFill>
                <a:latin typeface="Calibri" panose="020F0502020204030204" pitchFamily="34" charset="0"/>
                <a:cs typeface="Calibri" panose="020F0502020204030204" pitchFamily="34" charset="0"/>
              </a:rPr>
              <a:t>Num_leaves</a:t>
            </a:r>
            <a:endParaRPr lang="en-US" sz="2200" dirty="0">
              <a:solidFill>
                <a:srgbClr val="333333"/>
              </a:solidFill>
              <a:latin typeface="Calibri" panose="020F0502020204030204" pitchFamily="34" charset="0"/>
              <a:cs typeface="Calibri" panose="020F0502020204030204" pitchFamily="34" charset="0"/>
            </a:endParaRPr>
          </a:p>
          <a:p>
            <a:pPr marL="457200" marR="0" lvl="1" indent="-228600" algn="just" defTabSz="914400" rtl="0" eaLnBrk="1" fontAlgn="auto" latinLnBrk="0" hangingPunct="1">
              <a:lnSpc>
                <a:spcPct val="90000"/>
              </a:lnSpc>
              <a:spcBef>
                <a:spcPts val="200"/>
              </a:spcBef>
              <a:spcAft>
                <a:spcPts val="400"/>
              </a:spcAft>
              <a:buClr>
                <a:srgbClr val="43467B"/>
              </a:buClr>
              <a:buSzTx/>
              <a:buFont typeface="Wingdings" panose="05000000000000000000" pitchFamily="2" charset="2"/>
              <a:buChar char="Ø"/>
              <a:tabLst/>
              <a:defRPr/>
            </a:pPr>
            <a:endParaRPr lang="en-US" sz="2200" dirty="0">
              <a:solidFill>
                <a:srgbClr val="333333"/>
              </a:solidFill>
              <a:latin typeface="Calibri" panose="020F0502020204030204" pitchFamily="34" charset="0"/>
              <a:cs typeface="Calibri" panose="020F0502020204030204" pitchFamily="34" charset="0"/>
            </a:endParaRPr>
          </a:p>
          <a:p>
            <a:pPr marL="457200" marR="0" lvl="1" indent="-228600" algn="just" defTabSz="914400" rtl="0" eaLnBrk="1" fontAlgn="auto" latinLnBrk="0" hangingPunct="1">
              <a:lnSpc>
                <a:spcPct val="90000"/>
              </a:lnSpc>
              <a:spcBef>
                <a:spcPts val="200"/>
              </a:spcBef>
              <a:spcAft>
                <a:spcPts val="400"/>
              </a:spcAft>
              <a:buClr>
                <a:srgbClr val="43467B"/>
              </a:buClr>
              <a:buSzTx/>
              <a:buFont typeface="Wingdings" panose="05000000000000000000" pitchFamily="2" charset="2"/>
              <a:buChar char="Ø"/>
              <a:tabLst/>
              <a:defRPr/>
            </a:pPr>
            <a:r>
              <a:rPr lang="en-US" sz="2200" dirty="0">
                <a:solidFill>
                  <a:srgbClr val="333333"/>
                </a:solidFill>
                <a:latin typeface="Calibri" panose="020F0502020204030204" pitchFamily="34" charset="0"/>
                <a:cs typeface="Calibri" panose="020F0502020204030204" pitchFamily="34" charset="0"/>
              </a:rPr>
              <a:t>OOT Result -&gt; 55.8 % FDR @ 3 %</a:t>
            </a:r>
          </a:p>
          <a:p>
            <a:pPr marL="0" marR="0" lvl="0" indent="0" algn="just"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333333"/>
              </a:solidFill>
              <a:effectLst/>
              <a:uLnTx/>
              <a:uFillTx/>
              <a:latin typeface="Avenir"/>
              <a:ea typeface="+mn-ea"/>
              <a:cs typeface="+mn-cs"/>
            </a:endParaRPr>
          </a:p>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111111"/>
              </a:solidFill>
              <a:effectLst/>
              <a:uLnTx/>
              <a:uFillTx/>
              <a:latin typeface="open sans" panose="020B0604020202020204" pitchFamily="34" charset="0"/>
              <a:ea typeface="+mn-ea"/>
              <a:cs typeface="+mn-cs"/>
            </a:endParaRPr>
          </a:p>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200" b="0" i="0" u="none" strike="noStrike" kern="1200" cap="none" spc="0" normalizeH="0" baseline="0" noProof="0" dirty="0">
              <a:ln>
                <a:noFill/>
              </a:ln>
              <a:solidFill>
                <a:srgbClr val="333333"/>
              </a:solidFill>
              <a:effectLst/>
              <a:uLnTx/>
              <a:uFillTx/>
              <a:latin typeface="Avenir"/>
              <a:ea typeface="+mn-ea"/>
              <a:cs typeface="+mn-cs"/>
            </a:endParaRPr>
          </a:p>
        </p:txBody>
      </p:sp>
      <p:pic>
        <p:nvPicPr>
          <p:cNvPr id="4" name="Picture 3">
            <a:extLst>
              <a:ext uri="{FF2B5EF4-FFF2-40B4-BE49-F238E27FC236}">
                <a16:creationId xmlns:a16="http://schemas.microsoft.com/office/drawing/2014/main" id="{DB537736-9450-465A-BEF1-9E49068E623F}"/>
              </a:ext>
            </a:extLst>
          </p:cNvPr>
          <p:cNvPicPr>
            <a:picLocks noChangeAspect="1"/>
          </p:cNvPicPr>
          <p:nvPr/>
        </p:nvPicPr>
        <p:blipFill>
          <a:blip r:embed="rId3"/>
          <a:stretch>
            <a:fillRect/>
          </a:stretch>
        </p:blipFill>
        <p:spPr>
          <a:xfrm>
            <a:off x="5562600" y="1055077"/>
            <a:ext cx="4038600" cy="4793786"/>
          </a:xfrm>
          <a:prstGeom prst="rect">
            <a:avLst/>
          </a:prstGeom>
        </p:spPr>
      </p:pic>
      <p:sp>
        <p:nvSpPr>
          <p:cNvPr id="3" name="Slide Number Placeholder 2">
            <a:extLst>
              <a:ext uri="{FF2B5EF4-FFF2-40B4-BE49-F238E27FC236}">
                <a16:creationId xmlns:a16="http://schemas.microsoft.com/office/drawing/2014/main" id="{5385C162-28B0-4F3C-9A36-FE945BFEAFAD}"/>
              </a:ext>
            </a:extLst>
          </p:cNvPr>
          <p:cNvSpPr>
            <a:spLocks noGrp="1"/>
          </p:cNvSpPr>
          <p:nvPr>
            <p:ph type="sldNum" sz="quarter" idx="4"/>
          </p:nvPr>
        </p:nvSpPr>
        <p:spPr/>
        <p:txBody>
          <a:bodyPr/>
          <a:lstStyle/>
          <a:p>
            <a:fld id="{4FAB73BC-B049-4115-A692-8D63A059BFB8}" type="slidenum">
              <a:rPr lang="en-US" noProof="0" smtClean="0"/>
              <a:pPr/>
              <a:t>42</a:t>
            </a:fld>
            <a:endParaRPr lang="en-US" noProof="0" dirty="0"/>
          </a:p>
        </p:txBody>
      </p:sp>
    </p:spTree>
    <p:extLst>
      <p:ext uri="{BB962C8B-B14F-4D97-AF65-F5344CB8AC3E}">
        <p14:creationId xmlns:p14="http://schemas.microsoft.com/office/powerpoint/2010/main" val="2163572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5791200" cy="5334000"/>
          </a:xfrm>
        </p:spPr>
        <p:txBody>
          <a:bodyPr>
            <a:normAutofit/>
          </a:bodyPr>
          <a:lstStyle/>
          <a:p>
            <a:pPr marL="0" indent="0" algn="just">
              <a:buNone/>
            </a:pPr>
            <a:endParaRPr lang="en-US" dirty="0">
              <a:solidFill>
                <a:srgbClr val="333333"/>
              </a:solidFill>
              <a:latin typeface="Avenir"/>
            </a:endParaRPr>
          </a:p>
          <a:p>
            <a:pPr marL="0" indent="0">
              <a:buNone/>
            </a:pPr>
            <a:endParaRPr lang="en-US" dirty="0">
              <a:solidFill>
                <a:srgbClr val="111111"/>
              </a:solidFill>
              <a:latin typeface="open sans" panose="020B0604020202020204" pitchFamily="34" charset="0"/>
            </a:endParaRP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Best Model Testing Result</a:t>
            </a:r>
          </a:p>
        </p:txBody>
      </p:sp>
      <p:pic>
        <p:nvPicPr>
          <p:cNvPr id="5" name="Picture 4">
            <a:extLst>
              <a:ext uri="{FF2B5EF4-FFF2-40B4-BE49-F238E27FC236}">
                <a16:creationId xmlns:a16="http://schemas.microsoft.com/office/drawing/2014/main" id="{76887E26-607F-499B-8947-B93EC2ADE875}"/>
              </a:ext>
            </a:extLst>
          </p:cNvPr>
          <p:cNvPicPr>
            <a:picLocks noChangeAspect="1"/>
          </p:cNvPicPr>
          <p:nvPr/>
        </p:nvPicPr>
        <p:blipFill>
          <a:blip r:embed="rId3"/>
          <a:stretch>
            <a:fillRect/>
          </a:stretch>
        </p:blipFill>
        <p:spPr>
          <a:xfrm>
            <a:off x="1154001" y="1390473"/>
            <a:ext cx="9883997" cy="4077053"/>
          </a:xfrm>
          <a:prstGeom prst="rect">
            <a:avLst/>
          </a:prstGeom>
        </p:spPr>
      </p:pic>
      <p:sp>
        <p:nvSpPr>
          <p:cNvPr id="3" name="Slide Number Placeholder 2">
            <a:extLst>
              <a:ext uri="{FF2B5EF4-FFF2-40B4-BE49-F238E27FC236}">
                <a16:creationId xmlns:a16="http://schemas.microsoft.com/office/drawing/2014/main" id="{6D0C1523-88DB-4F43-B97C-81BD6C4B1D7C}"/>
              </a:ext>
            </a:extLst>
          </p:cNvPr>
          <p:cNvSpPr>
            <a:spLocks noGrp="1"/>
          </p:cNvSpPr>
          <p:nvPr>
            <p:ph type="sldNum" sz="quarter" idx="4"/>
          </p:nvPr>
        </p:nvSpPr>
        <p:spPr/>
        <p:txBody>
          <a:bodyPr/>
          <a:lstStyle/>
          <a:p>
            <a:fld id="{4FAB73BC-B049-4115-A692-8D63A059BFB8}" type="slidenum">
              <a:rPr lang="en-US" noProof="0" smtClean="0"/>
              <a:pPr/>
              <a:t>43</a:t>
            </a:fld>
            <a:endParaRPr lang="en-US" noProof="0" dirty="0"/>
          </a:p>
        </p:txBody>
      </p:sp>
    </p:spTree>
    <p:extLst>
      <p:ext uri="{BB962C8B-B14F-4D97-AF65-F5344CB8AC3E}">
        <p14:creationId xmlns:p14="http://schemas.microsoft.com/office/powerpoint/2010/main" val="2460935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5791200" cy="5334000"/>
          </a:xfrm>
        </p:spPr>
        <p:txBody>
          <a:bodyPr>
            <a:normAutofit/>
          </a:bodyPr>
          <a:lstStyle/>
          <a:p>
            <a:pPr marL="0" indent="0" algn="just">
              <a:buNone/>
            </a:pPr>
            <a:endParaRPr lang="en-US" dirty="0">
              <a:solidFill>
                <a:srgbClr val="333333"/>
              </a:solidFill>
              <a:latin typeface="Avenir"/>
            </a:endParaRPr>
          </a:p>
          <a:p>
            <a:pPr marL="0" indent="0">
              <a:buNone/>
            </a:pPr>
            <a:endParaRPr lang="en-US" dirty="0">
              <a:solidFill>
                <a:srgbClr val="111111"/>
              </a:solidFill>
              <a:latin typeface="open sans" panose="020B0604020202020204" pitchFamily="34" charset="0"/>
            </a:endParaRP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Best Model OOT Validation Result</a:t>
            </a:r>
          </a:p>
        </p:txBody>
      </p:sp>
      <p:pic>
        <p:nvPicPr>
          <p:cNvPr id="4" name="Picture 3">
            <a:extLst>
              <a:ext uri="{FF2B5EF4-FFF2-40B4-BE49-F238E27FC236}">
                <a16:creationId xmlns:a16="http://schemas.microsoft.com/office/drawing/2014/main" id="{8D5C4B16-5BBE-4479-AE03-522B8E6624FE}"/>
              </a:ext>
            </a:extLst>
          </p:cNvPr>
          <p:cNvPicPr>
            <a:picLocks noChangeAspect="1"/>
          </p:cNvPicPr>
          <p:nvPr/>
        </p:nvPicPr>
        <p:blipFill>
          <a:blip r:embed="rId3"/>
          <a:stretch>
            <a:fillRect/>
          </a:stretch>
        </p:blipFill>
        <p:spPr>
          <a:xfrm>
            <a:off x="1115898" y="1287594"/>
            <a:ext cx="9960203" cy="4282811"/>
          </a:xfrm>
          <a:prstGeom prst="rect">
            <a:avLst/>
          </a:prstGeom>
        </p:spPr>
      </p:pic>
      <p:sp>
        <p:nvSpPr>
          <p:cNvPr id="3" name="Slide Number Placeholder 2">
            <a:extLst>
              <a:ext uri="{FF2B5EF4-FFF2-40B4-BE49-F238E27FC236}">
                <a16:creationId xmlns:a16="http://schemas.microsoft.com/office/drawing/2014/main" id="{BB5D6615-BF5B-42DD-8B1D-4BB11AC5AE01}"/>
              </a:ext>
            </a:extLst>
          </p:cNvPr>
          <p:cNvSpPr>
            <a:spLocks noGrp="1"/>
          </p:cNvSpPr>
          <p:nvPr>
            <p:ph type="sldNum" sz="quarter" idx="4"/>
          </p:nvPr>
        </p:nvSpPr>
        <p:spPr/>
        <p:txBody>
          <a:bodyPr/>
          <a:lstStyle/>
          <a:p>
            <a:fld id="{4FAB73BC-B049-4115-A692-8D63A059BFB8}" type="slidenum">
              <a:rPr lang="en-US" noProof="0" smtClean="0"/>
              <a:pPr/>
              <a:t>44</a:t>
            </a:fld>
            <a:endParaRPr lang="en-US" noProof="0" dirty="0"/>
          </a:p>
        </p:txBody>
      </p:sp>
    </p:spTree>
    <p:extLst>
      <p:ext uri="{BB962C8B-B14F-4D97-AF65-F5344CB8AC3E}">
        <p14:creationId xmlns:p14="http://schemas.microsoft.com/office/powerpoint/2010/main" val="305197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57200" y="1219200"/>
            <a:ext cx="10896600" cy="5334000"/>
          </a:xfrm>
        </p:spPr>
        <p:txBody>
          <a:bodyPr>
            <a:normAutofit/>
          </a:bodyPr>
          <a:lstStyle/>
          <a:p>
            <a:pPr algn="just"/>
            <a:r>
              <a:rPr lang="en-US" sz="2200" dirty="0">
                <a:solidFill>
                  <a:srgbClr val="333333"/>
                </a:solidFill>
                <a:latin typeface="Calibri" panose="020F0502020204030204" pitchFamily="34" charset="0"/>
                <a:cs typeface="Calibri" panose="020F0502020204030204" pitchFamily="34" charset="0"/>
              </a:rPr>
              <a:t>Performed Exploratory Data Analysis on the data to explore important data fields which gives us a better understanding about the distribution of data.</a:t>
            </a:r>
          </a:p>
          <a:p>
            <a:pPr algn="just"/>
            <a:r>
              <a:rPr lang="en-US" sz="2200" dirty="0">
                <a:solidFill>
                  <a:srgbClr val="333333"/>
                </a:solidFill>
                <a:latin typeface="Calibri" panose="020F0502020204030204" pitchFamily="34" charset="0"/>
                <a:cs typeface="Calibri" panose="020F0502020204030204" pitchFamily="34" charset="0"/>
              </a:rPr>
              <a:t>Data Cleaning &amp; Imputation-&gt; Filtering -&gt; Missing value Imputation</a:t>
            </a:r>
          </a:p>
          <a:p>
            <a:pPr algn="just"/>
            <a:r>
              <a:rPr lang="en-US" sz="2200" dirty="0">
                <a:solidFill>
                  <a:srgbClr val="333333"/>
                </a:solidFill>
                <a:latin typeface="Calibri" panose="020F0502020204030204" pitchFamily="34" charset="0"/>
                <a:cs typeface="Calibri" panose="020F0502020204030204" pitchFamily="34" charset="0"/>
              </a:rPr>
              <a:t>Performed Feature Engineering to build multiple candidate variables which better highlights the fraudulent behaviors. With right set of features, we can get better results during model selection</a:t>
            </a:r>
          </a:p>
          <a:p>
            <a:pPr algn="just"/>
            <a:r>
              <a:rPr lang="en-US" sz="2200" dirty="0">
                <a:solidFill>
                  <a:srgbClr val="333333"/>
                </a:solidFill>
                <a:latin typeface="Calibri" panose="020F0502020204030204" pitchFamily="34" charset="0"/>
                <a:cs typeface="Calibri" panose="020F0502020204030204" pitchFamily="34" charset="0"/>
              </a:rPr>
              <a:t>Created 1130 variables -&gt; Performed Filter process to reduce it to 80 variables -&gt; Wrapper method (Forward Selection) with 20 variables.</a:t>
            </a:r>
          </a:p>
          <a:p>
            <a:pPr algn="just"/>
            <a:r>
              <a:rPr lang="en-US" sz="2200" dirty="0">
                <a:solidFill>
                  <a:srgbClr val="333333"/>
                </a:solidFill>
                <a:latin typeface="Calibri" panose="020F0502020204030204" pitchFamily="34" charset="0"/>
                <a:cs typeface="Calibri" panose="020F0502020204030204" pitchFamily="34" charset="0"/>
              </a:rPr>
              <a:t>Ran Linear and Non-Linear models with different hyperparameters. Gradient Boosted Tree was our final Model with the below results -&gt; OOT Result -&gt; 55.8 % FDR @ 3 %</a:t>
            </a:r>
          </a:p>
          <a:p>
            <a:pPr algn="just"/>
            <a:r>
              <a:rPr lang="en-US" sz="2000" dirty="0">
                <a:solidFill>
                  <a:srgbClr val="333333"/>
                </a:solidFill>
                <a:latin typeface="Calibri" panose="020F0502020204030204" pitchFamily="34" charset="0"/>
                <a:cs typeface="Calibri" panose="020F0502020204030204" pitchFamily="34" charset="0"/>
              </a:rPr>
              <a:t>Future Improvements -&gt; Explore other deep learning models (KNN) -&gt; Collect more dataset -&gt; Handle Imbalance in Data -&gt; Reach out to Domain Experts</a:t>
            </a:r>
          </a:p>
          <a:p>
            <a:pPr marL="228600" lvl="1" indent="0" algn="just">
              <a:buNone/>
            </a:pPr>
            <a:endParaRPr lang="en-US" sz="2000" dirty="0">
              <a:solidFill>
                <a:srgbClr val="333333"/>
              </a:solidFill>
              <a:latin typeface="Calibri" panose="020F0502020204030204" pitchFamily="34" charset="0"/>
              <a:cs typeface="Calibri" panose="020F0502020204030204" pitchFamily="34" charset="0"/>
            </a:endParaRPr>
          </a:p>
          <a:p>
            <a:pPr marL="0" indent="0" algn="just">
              <a:buNone/>
            </a:pPr>
            <a:endParaRPr lang="en-US" dirty="0">
              <a:solidFill>
                <a:srgbClr val="333333"/>
              </a:solidFill>
              <a:latin typeface="Avenir"/>
            </a:endParaRPr>
          </a:p>
          <a:p>
            <a:pPr marL="0" indent="0">
              <a:buNone/>
            </a:pPr>
            <a:endParaRPr lang="en-US" dirty="0">
              <a:solidFill>
                <a:srgbClr val="111111"/>
              </a:solidFill>
              <a:latin typeface="open sans" panose="020B0604020202020204" pitchFamily="34" charset="0"/>
            </a:endParaRP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Conclusion</a:t>
            </a:r>
          </a:p>
        </p:txBody>
      </p:sp>
      <p:sp>
        <p:nvSpPr>
          <p:cNvPr id="3" name="Slide Number Placeholder 2">
            <a:extLst>
              <a:ext uri="{FF2B5EF4-FFF2-40B4-BE49-F238E27FC236}">
                <a16:creationId xmlns:a16="http://schemas.microsoft.com/office/drawing/2014/main" id="{8D78B610-F986-4BA6-917D-502DE83ADD29}"/>
              </a:ext>
            </a:extLst>
          </p:cNvPr>
          <p:cNvSpPr>
            <a:spLocks noGrp="1"/>
          </p:cNvSpPr>
          <p:nvPr>
            <p:ph type="sldNum" sz="quarter" idx="4"/>
          </p:nvPr>
        </p:nvSpPr>
        <p:spPr/>
        <p:txBody>
          <a:bodyPr/>
          <a:lstStyle/>
          <a:p>
            <a:fld id="{4FAB73BC-B049-4115-A692-8D63A059BFB8}" type="slidenum">
              <a:rPr lang="en-US" noProof="0" smtClean="0"/>
              <a:pPr/>
              <a:t>45</a:t>
            </a:fld>
            <a:endParaRPr lang="en-US" noProof="0" dirty="0"/>
          </a:p>
        </p:txBody>
      </p:sp>
    </p:spTree>
    <p:extLst>
      <p:ext uri="{BB962C8B-B14F-4D97-AF65-F5344CB8AC3E}">
        <p14:creationId xmlns:p14="http://schemas.microsoft.com/office/powerpoint/2010/main" val="211190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04567" y="1260380"/>
            <a:ext cx="5029200" cy="5334000"/>
          </a:xfrm>
        </p:spPr>
        <p:txBody>
          <a:bodyPr>
            <a:normAutofit lnSpcReduction="10000"/>
          </a:bodyPr>
          <a:lstStyle/>
          <a:p>
            <a:pPr marL="0" marR="0">
              <a:lnSpc>
                <a:spcPct val="107000"/>
              </a:lnSpc>
              <a:spcBef>
                <a:spcPts val="0"/>
              </a:spcBef>
              <a:spcAft>
                <a:spcPts val="800"/>
              </a:spcAft>
            </a:pPr>
            <a:r>
              <a:rPr lang="en-US" sz="2200" b="1" dirty="0">
                <a:effectLst/>
                <a:latin typeface="Calibri" panose="020F0502020204030204" pitchFamily="34" charset="0"/>
                <a:ea typeface="Times New Roman" panose="02020603050405020304" pitchFamily="18" charset="0"/>
                <a:cs typeface="Calibri" panose="020F0502020204030204" pitchFamily="34" charset="0"/>
              </a:rPr>
              <a:t>Dataset Name</a:t>
            </a:r>
            <a:r>
              <a:rPr lang="en-US" sz="2200" dirty="0">
                <a:effectLst/>
                <a:latin typeface="Calibri" panose="020F0502020204030204" pitchFamily="34" charset="0"/>
                <a:ea typeface="Times New Roman" panose="02020603050405020304" pitchFamily="18" charset="0"/>
                <a:cs typeface="Calibri" panose="020F0502020204030204" pitchFamily="34" charset="0"/>
              </a:rPr>
              <a:t>- Card Transaction Data</a:t>
            </a:r>
            <a:endParaRPr lang="en-US" sz="2200" dirty="0">
              <a:latin typeface="Calibri" panose="020F0502020204030204" pitchFamily="34" charset="0"/>
              <a:ea typeface="Times New Roman" panose="02020603050405020304" pitchFamily="18" charset="0"/>
              <a:cs typeface="Calibri" panose="020F0502020204030204" pitchFamily="34" charset="0"/>
            </a:endParaRPr>
          </a:p>
          <a:p>
            <a:pPr marL="228600" lvl="1">
              <a:lnSpc>
                <a:spcPct val="107000"/>
              </a:lnSpc>
              <a:spcBef>
                <a:spcPts val="0"/>
              </a:spcBef>
              <a:spcAft>
                <a:spcPts val="800"/>
              </a:spcAft>
            </a:pPr>
            <a:r>
              <a:rPr lang="en-US" sz="2200" b="1" dirty="0">
                <a:latin typeface="Calibri" panose="020F0502020204030204" pitchFamily="34" charset="0"/>
                <a:cs typeface="Calibri" panose="020F0502020204030204" pitchFamily="34" charset="0"/>
              </a:rPr>
              <a:t>Dataset Description </a:t>
            </a:r>
            <a:r>
              <a:rPr lang="en-US" sz="2000" dirty="0">
                <a:effectLst/>
                <a:latin typeface="Calibri" panose="020F0502020204030204" pitchFamily="34" charset="0"/>
                <a:ea typeface="Times New Roman" panose="02020603050405020304" pitchFamily="18" charset="0"/>
                <a:cs typeface="Calibri" panose="020F0502020204030204" pitchFamily="34" charset="0"/>
              </a:rPr>
              <a:t>–</a:t>
            </a:r>
            <a:r>
              <a:rPr lang="en-US" sz="2000" dirty="0">
                <a:effectLst/>
                <a:latin typeface="Calibri" panose="020F0502020204030204" pitchFamily="34" charset="0"/>
                <a:ea typeface="Calibri" panose="020F0502020204030204" pitchFamily="34" charset="0"/>
                <a:cs typeface="Calibri" panose="020F0502020204030204" pitchFamily="34" charset="0"/>
              </a:rPr>
              <a:t> </a:t>
            </a:r>
            <a:r>
              <a:rPr lang="en-IN" sz="2200" dirty="0">
                <a:latin typeface="Calibri" panose="020F0502020204030204" pitchFamily="34" charset="0"/>
                <a:cs typeface="Calibri" panose="020F0502020204030204" pitchFamily="34" charset="0"/>
              </a:rPr>
              <a:t>Dataset contains information on the actual credit card purchases from a US government organization. It provides information on Credit Card, Merchant, Date, and Amount involved in each transaction. Moreover, it also contains a column called fraud label which tells us whether the transaction is fraudulent or not.</a:t>
            </a:r>
            <a:endParaRPr lang="en-US" sz="2200" dirty="0">
              <a:latin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2200" b="1" dirty="0">
                <a:effectLst/>
                <a:latin typeface="Calibri" panose="020F0502020204030204" pitchFamily="34" charset="0"/>
                <a:ea typeface="Times New Roman" panose="02020603050405020304" pitchFamily="18" charset="0"/>
                <a:cs typeface="Calibri" panose="020F0502020204030204" pitchFamily="34" charset="0"/>
              </a:rPr>
              <a:t>Total Fields</a:t>
            </a:r>
            <a:r>
              <a:rPr lang="en-US" sz="2200" dirty="0">
                <a:effectLst/>
                <a:latin typeface="Calibri" panose="020F0502020204030204" pitchFamily="34" charset="0"/>
                <a:ea typeface="Times New Roman" panose="02020603050405020304" pitchFamily="18" charset="0"/>
                <a:cs typeface="Calibri" panose="020F0502020204030204" pitchFamily="34" charset="0"/>
              </a:rPr>
              <a:t> – 10</a:t>
            </a:r>
            <a:endParaRPr lang="en-US" sz="2200" dirty="0">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US" sz="2200" b="1" dirty="0">
                <a:effectLst/>
                <a:latin typeface="Calibri" panose="020F0502020204030204" pitchFamily="34" charset="0"/>
                <a:ea typeface="Times New Roman" panose="02020603050405020304" pitchFamily="18" charset="0"/>
                <a:cs typeface="Calibri" panose="020F0502020204030204" pitchFamily="34" charset="0"/>
              </a:rPr>
              <a:t>Total Records</a:t>
            </a:r>
            <a:r>
              <a:rPr lang="en-US" sz="2200" dirty="0">
                <a:effectLst/>
                <a:latin typeface="Calibri" panose="020F0502020204030204" pitchFamily="34" charset="0"/>
                <a:ea typeface="Times New Roman" panose="02020603050405020304" pitchFamily="18" charset="0"/>
                <a:cs typeface="Calibri" panose="020F0502020204030204" pitchFamily="34" charset="0"/>
              </a:rPr>
              <a:t> – 96,753</a:t>
            </a:r>
            <a:endParaRPr lang="en-US" sz="2200" dirty="0">
              <a:latin typeface="Calibri" panose="020F0502020204030204" pitchFamily="34" charset="0"/>
              <a:ea typeface="Times New Roman" panose="02020603050405020304" pitchFamily="18" charset="0"/>
              <a:cs typeface="Calibri" panose="020F0502020204030204" pitchFamily="34" charset="0"/>
            </a:endParaRPr>
          </a:p>
          <a:p>
            <a:pPr marL="228600" lvl="1">
              <a:lnSpc>
                <a:spcPct val="107000"/>
              </a:lnSpc>
              <a:spcBef>
                <a:spcPts val="0"/>
              </a:spcBef>
              <a:spcAft>
                <a:spcPts val="800"/>
              </a:spcAft>
            </a:pPr>
            <a:r>
              <a:rPr lang="en-US" sz="2200" b="1" dirty="0">
                <a:latin typeface="Calibri" panose="020F0502020204030204" pitchFamily="34" charset="0"/>
                <a:cs typeface="Calibri" panose="020F0502020204030204" pitchFamily="34" charset="0"/>
              </a:rPr>
              <a:t>Time Period </a:t>
            </a:r>
            <a:r>
              <a:rPr lang="en-US" sz="20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latin typeface="Calibri" panose="020F0502020204030204" pitchFamily="34" charset="0"/>
                <a:cs typeface="Calibri" panose="020F0502020204030204" pitchFamily="34" charset="0"/>
              </a:rPr>
              <a:t>1st January 2006 – 31st December 2006</a:t>
            </a:r>
          </a:p>
          <a:p>
            <a:pPr marL="0" indent="0">
              <a:buNone/>
            </a:pPr>
            <a:endParaRPr lang="en-US" sz="2200" dirty="0">
              <a:solidFill>
                <a:srgbClr val="333333"/>
              </a:solidFill>
              <a:latin typeface="Avenir"/>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Exploratory Data Analysis: Data Description</a:t>
            </a:r>
          </a:p>
        </p:txBody>
      </p:sp>
      <p:pic>
        <p:nvPicPr>
          <p:cNvPr id="6" name="Picture 5" descr="Table&#10;&#10;Description automatically generated">
            <a:extLst>
              <a:ext uri="{FF2B5EF4-FFF2-40B4-BE49-F238E27FC236}">
                <a16:creationId xmlns:a16="http://schemas.microsoft.com/office/drawing/2014/main" id="{2CC17115-67B3-497E-B87B-E0973C697486}"/>
              </a:ext>
            </a:extLst>
          </p:cNvPr>
          <p:cNvPicPr>
            <a:picLocks noChangeAspect="1"/>
          </p:cNvPicPr>
          <p:nvPr/>
        </p:nvPicPr>
        <p:blipFill>
          <a:blip r:embed="rId3"/>
          <a:stretch>
            <a:fillRect/>
          </a:stretch>
        </p:blipFill>
        <p:spPr>
          <a:xfrm>
            <a:off x="5715000" y="3237632"/>
            <a:ext cx="6096000" cy="3344143"/>
          </a:xfrm>
          <a:prstGeom prst="rect">
            <a:avLst/>
          </a:prstGeom>
        </p:spPr>
      </p:pic>
      <p:pic>
        <p:nvPicPr>
          <p:cNvPr id="8" name="Picture 7">
            <a:extLst>
              <a:ext uri="{FF2B5EF4-FFF2-40B4-BE49-F238E27FC236}">
                <a16:creationId xmlns:a16="http://schemas.microsoft.com/office/drawing/2014/main" id="{98FB6398-832A-4C44-9369-AD4C2C94E81E}"/>
              </a:ext>
            </a:extLst>
          </p:cNvPr>
          <p:cNvPicPr>
            <a:picLocks noChangeAspect="1"/>
          </p:cNvPicPr>
          <p:nvPr/>
        </p:nvPicPr>
        <p:blipFill>
          <a:blip r:embed="rId4"/>
          <a:stretch>
            <a:fillRect/>
          </a:stretch>
        </p:blipFill>
        <p:spPr>
          <a:xfrm>
            <a:off x="5715001" y="1724752"/>
            <a:ext cx="6095999" cy="637448"/>
          </a:xfrm>
          <a:prstGeom prst="rect">
            <a:avLst/>
          </a:prstGeom>
        </p:spPr>
      </p:pic>
      <p:sp>
        <p:nvSpPr>
          <p:cNvPr id="9" name="TextBox 8">
            <a:extLst>
              <a:ext uri="{FF2B5EF4-FFF2-40B4-BE49-F238E27FC236}">
                <a16:creationId xmlns:a16="http://schemas.microsoft.com/office/drawing/2014/main" id="{C2D958EE-5A7D-4041-BE3F-0FA80251BF9E}"/>
              </a:ext>
            </a:extLst>
          </p:cNvPr>
          <p:cNvSpPr txBox="1"/>
          <p:nvPr/>
        </p:nvSpPr>
        <p:spPr>
          <a:xfrm>
            <a:off x="5715000" y="1260380"/>
            <a:ext cx="4637202" cy="430887"/>
          </a:xfrm>
          <a:prstGeom prst="rect">
            <a:avLst/>
          </a:prstGeom>
          <a:noFill/>
        </p:spPr>
        <p:txBody>
          <a:bodyPr wrap="square" rtlCol="0">
            <a:spAutoFit/>
          </a:bodyPr>
          <a:lstStyle/>
          <a:p>
            <a:r>
              <a:rPr lang="en-US" sz="2200" dirty="0">
                <a:latin typeface="Calibri" panose="020F0502020204030204" pitchFamily="34" charset="0"/>
                <a:cs typeface="Calibri" panose="020F0502020204030204" pitchFamily="34" charset="0"/>
              </a:rPr>
              <a:t>Summary Table for Numerical Variables</a:t>
            </a:r>
          </a:p>
        </p:txBody>
      </p:sp>
      <p:sp>
        <p:nvSpPr>
          <p:cNvPr id="11" name="TextBox 10">
            <a:extLst>
              <a:ext uri="{FF2B5EF4-FFF2-40B4-BE49-F238E27FC236}">
                <a16:creationId xmlns:a16="http://schemas.microsoft.com/office/drawing/2014/main" id="{8985F731-2917-4596-B617-9E235A4740D4}"/>
              </a:ext>
            </a:extLst>
          </p:cNvPr>
          <p:cNvSpPr txBox="1"/>
          <p:nvPr/>
        </p:nvSpPr>
        <p:spPr>
          <a:xfrm>
            <a:off x="5708715" y="2798104"/>
            <a:ext cx="4862659" cy="430887"/>
          </a:xfrm>
          <a:prstGeom prst="rect">
            <a:avLst/>
          </a:prstGeom>
          <a:noFill/>
        </p:spPr>
        <p:txBody>
          <a:bodyPr wrap="square" rtlCol="0">
            <a:spAutoFit/>
          </a:bodyPr>
          <a:lstStyle/>
          <a:p>
            <a:r>
              <a:rPr lang="en-US" sz="2200" dirty="0">
                <a:latin typeface="Calibri" panose="020F0502020204030204" pitchFamily="34" charset="0"/>
                <a:cs typeface="Calibri" panose="020F0502020204030204" pitchFamily="34" charset="0"/>
              </a:rPr>
              <a:t>Summary Table for Categorical Variables</a:t>
            </a:r>
          </a:p>
        </p:txBody>
      </p:sp>
      <p:cxnSp>
        <p:nvCxnSpPr>
          <p:cNvPr id="15" name="Straight Arrow Connector 14">
            <a:extLst>
              <a:ext uri="{FF2B5EF4-FFF2-40B4-BE49-F238E27FC236}">
                <a16:creationId xmlns:a16="http://schemas.microsoft.com/office/drawing/2014/main" id="{04ABA53F-B434-4F2A-8D76-14C8DACDB0CD}"/>
              </a:ext>
            </a:extLst>
          </p:cNvPr>
          <p:cNvCxnSpPr>
            <a:cxnSpLocks/>
          </p:cNvCxnSpPr>
          <p:nvPr/>
        </p:nvCxnSpPr>
        <p:spPr>
          <a:xfrm>
            <a:off x="7620000" y="4724400"/>
            <a:ext cx="228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860CC8-EABC-48A4-9DAF-8DB532595EB3}"/>
              </a:ext>
            </a:extLst>
          </p:cNvPr>
          <p:cNvCxnSpPr>
            <a:cxnSpLocks/>
          </p:cNvCxnSpPr>
          <p:nvPr/>
        </p:nvCxnSpPr>
        <p:spPr>
          <a:xfrm>
            <a:off x="7620000" y="5334000"/>
            <a:ext cx="228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219759-977B-46E7-82BD-C9515EE08C1E}"/>
              </a:ext>
            </a:extLst>
          </p:cNvPr>
          <p:cNvCxnSpPr>
            <a:cxnSpLocks/>
          </p:cNvCxnSpPr>
          <p:nvPr/>
        </p:nvCxnSpPr>
        <p:spPr>
          <a:xfrm>
            <a:off x="7620000" y="5715000"/>
            <a:ext cx="228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F60B290-E1E9-4C82-AD85-660AD0E2CC12}"/>
              </a:ext>
            </a:extLst>
          </p:cNvPr>
          <p:cNvSpPr>
            <a:spLocks noGrp="1"/>
          </p:cNvSpPr>
          <p:nvPr>
            <p:ph type="sldNum" sz="quarter" idx="4"/>
          </p:nvPr>
        </p:nvSpPr>
        <p:spPr/>
        <p:txBody>
          <a:bodyPr/>
          <a:lstStyle/>
          <a:p>
            <a:fld id="{4FAB73BC-B049-4115-A692-8D63A059BFB8}" type="slidenum">
              <a:rPr lang="en-US" noProof="0" smtClean="0"/>
              <a:pPr/>
              <a:t>5</a:t>
            </a:fld>
            <a:endParaRPr lang="en-US" noProof="0" dirty="0"/>
          </a:p>
        </p:txBody>
      </p:sp>
    </p:spTree>
    <p:extLst>
      <p:ext uri="{BB962C8B-B14F-4D97-AF65-F5344CB8AC3E}">
        <p14:creationId xmlns:p14="http://schemas.microsoft.com/office/powerpoint/2010/main" val="1026061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Exploratory Data Analysis: Important Fields</a:t>
            </a:r>
          </a:p>
        </p:txBody>
      </p:sp>
      <p:pic>
        <p:nvPicPr>
          <p:cNvPr id="7" name="Picture 6" descr="Chart, line chart&#10;&#10;Description automatically generated">
            <a:extLst>
              <a:ext uri="{FF2B5EF4-FFF2-40B4-BE49-F238E27FC236}">
                <a16:creationId xmlns:a16="http://schemas.microsoft.com/office/drawing/2014/main" id="{6AA43161-F249-4CB7-920B-34594513E756}"/>
              </a:ext>
            </a:extLst>
          </p:cNvPr>
          <p:cNvPicPr>
            <a:picLocks noChangeAspect="1"/>
          </p:cNvPicPr>
          <p:nvPr/>
        </p:nvPicPr>
        <p:blipFill>
          <a:blip r:embed="rId3"/>
          <a:stretch>
            <a:fillRect/>
          </a:stretch>
        </p:blipFill>
        <p:spPr>
          <a:xfrm>
            <a:off x="35350" y="1600200"/>
            <a:ext cx="6060650" cy="4267200"/>
          </a:xfrm>
          <a:prstGeom prst="rect">
            <a:avLst/>
          </a:prstGeom>
        </p:spPr>
      </p:pic>
      <p:pic>
        <p:nvPicPr>
          <p:cNvPr id="12" name="Picture 11" descr="Chart, line chart, histogram&#10;&#10;Description automatically generated">
            <a:extLst>
              <a:ext uri="{FF2B5EF4-FFF2-40B4-BE49-F238E27FC236}">
                <a16:creationId xmlns:a16="http://schemas.microsoft.com/office/drawing/2014/main" id="{A4E0F6DA-A76C-4DF2-998B-5FEDDEF79236}"/>
              </a:ext>
            </a:extLst>
          </p:cNvPr>
          <p:cNvPicPr>
            <a:picLocks noChangeAspect="1"/>
          </p:cNvPicPr>
          <p:nvPr/>
        </p:nvPicPr>
        <p:blipFill>
          <a:blip r:embed="rId4"/>
          <a:stretch>
            <a:fillRect/>
          </a:stretch>
        </p:blipFill>
        <p:spPr>
          <a:xfrm>
            <a:off x="6096000" y="1600200"/>
            <a:ext cx="6096000" cy="4267199"/>
          </a:xfrm>
          <a:prstGeom prst="rect">
            <a:avLst/>
          </a:prstGeom>
        </p:spPr>
      </p:pic>
      <p:sp>
        <p:nvSpPr>
          <p:cNvPr id="14" name="TextBox 13">
            <a:extLst>
              <a:ext uri="{FF2B5EF4-FFF2-40B4-BE49-F238E27FC236}">
                <a16:creationId xmlns:a16="http://schemas.microsoft.com/office/drawing/2014/main" id="{8CFB5AE0-CD23-4466-885A-93039EA50965}"/>
              </a:ext>
            </a:extLst>
          </p:cNvPr>
          <p:cNvSpPr txBox="1"/>
          <p:nvPr/>
        </p:nvSpPr>
        <p:spPr>
          <a:xfrm flipH="1">
            <a:off x="1286882" y="6025299"/>
            <a:ext cx="4234869" cy="369332"/>
          </a:xfrm>
          <a:prstGeom prst="rect">
            <a:avLst/>
          </a:prstGeom>
          <a:noFill/>
        </p:spPr>
        <p:txBody>
          <a:bodyPr wrap="square" rtlCol="0">
            <a:spAutoFit/>
          </a:bodyPr>
          <a:lstStyle/>
          <a:p>
            <a:r>
              <a:rPr lang="en-US" dirty="0"/>
              <a:t>Number of Transaction per Week</a:t>
            </a:r>
          </a:p>
        </p:txBody>
      </p:sp>
      <p:sp>
        <p:nvSpPr>
          <p:cNvPr id="15" name="TextBox 14">
            <a:extLst>
              <a:ext uri="{FF2B5EF4-FFF2-40B4-BE49-F238E27FC236}">
                <a16:creationId xmlns:a16="http://schemas.microsoft.com/office/drawing/2014/main" id="{2FD7D080-C89C-4B66-A926-C55EC7B9E67D}"/>
              </a:ext>
            </a:extLst>
          </p:cNvPr>
          <p:cNvSpPr txBox="1"/>
          <p:nvPr/>
        </p:nvSpPr>
        <p:spPr>
          <a:xfrm flipH="1">
            <a:off x="7696200" y="6025299"/>
            <a:ext cx="4234869" cy="369332"/>
          </a:xfrm>
          <a:prstGeom prst="rect">
            <a:avLst/>
          </a:prstGeom>
          <a:noFill/>
        </p:spPr>
        <p:txBody>
          <a:bodyPr wrap="square" rtlCol="0">
            <a:spAutoFit/>
          </a:bodyPr>
          <a:lstStyle/>
          <a:p>
            <a:r>
              <a:rPr lang="en-US" dirty="0"/>
              <a:t>Number of Fraud per Week</a:t>
            </a:r>
          </a:p>
        </p:txBody>
      </p:sp>
      <p:cxnSp>
        <p:nvCxnSpPr>
          <p:cNvPr id="17" name="Straight Arrow Connector 16">
            <a:extLst>
              <a:ext uri="{FF2B5EF4-FFF2-40B4-BE49-F238E27FC236}">
                <a16:creationId xmlns:a16="http://schemas.microsoft.com/office/drawing/2014/main" id="{41C609AC-4E69-46E1-8593-9BA9365D2774}"/>
              </a:ext>
            </a:extLst>
          </p:cNvPr>
          <p:cNvCxnSpPr>
            <a:cxnSpLocks/>
          </p:cNvCxnSpPr>
          <p:nvPr/>
        </p:nvCxnSpPr>
        <p:spPr>
          <a:xfrm>
            <a:off x="8001000" y="2514600"/>
            <a:ext cx="4953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FCABD54-FE04-4D83-9F28-D9445ADD216E}"/>
              </a:ext>
            </a:extLst>
          </p:cNvPr>
          <p:cNvCxnSpPr>
            <a:cxnSpLocks/>
          </p:cNvCxnSpPr>
          <p:nvPr/>
        </p:nvCxnSpPr>
        <p:spPr>
          <a:xfrm>
            <a:off x="9144000" y="2136351"/>
            <a:ext cx="5334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CF86E41-29B9-4EAF-81A8-DCE160B7519D}"/>
              </a:ext>
            </a:extLst>
          </p:cNvPr>
          <p:cNvCxnSpPr>
            <a:cxnSpLocks/>
          </p:cNvCxnSpPr>
          <p:nvPr/>
        </p:nvCxnSpPr>
        <p:spPr>
          <a:xfrm>
            <a:off x="4038600" y="3810000"/>
            <a:ext cx="4776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EA01CFD-C38B-4753-B5E5-9F56F685785B}"/>
              </a:ext>
            </a:extLst>
          </p:cNvPr>
          <p:cNvSpPr>
            <a:spLocks noGrp="1"/>
          </p:cNvSpPr>
          <p:nvPr>
            <p:ph type="sldNum" sz="quarter" idx="4"/>
          </p:nvPr>
        </p:nvSpPr>
        <p:spPr/>
        <p:txBody>
          <a:bodyPr/>
          <a:lstStyle/>
          <a:p>
            <a:fld id="{4FAB73BC-B049-4115-A692-8D63A059BFB8}" type="slidenum">
              <a:rPr lang="en-US" noProof="0" smtClean="0"/>
              <a:pPr/>
              <a:t>6</a:t>
            </a:fld>
            <a:endParaRPr lang="en-US" noProof="0" dirty="0"/>
          </a:p>
        </p:txBody>
      </p:sp>
    </p:spTree>
    <p:extLst>
      <p:ext uri="{BB962C8B-B14F-4D97-AF65-F5344CB8AC3E}">
        <p14:creationId xmlns:p14="http://schemas.microsoft.com/office/powerpoint/2010/main" val="598535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Exploratory Data Analysis: Important Fields</a:t>
            </a:r>
          </a:p>
        </p:txBody>
      </p:sp>
      <p:pic>
        <p:nvPicPr>
          <p:cNvPr id="8" name="Picture 7" descr="Chart, histogram&#10;&#10;Description automatically generated">
            <a:extLst>
              <a:ext uri="{FF2B5EF4-FFF2-40B4-BE49-F238E27FC236}">
                <a16:creationId xmlns:a16="http://schemas.microsoft.com/office/drawing/2014/main" id="{3DA6C81D-48D8-450B-92E0-63757A2CAA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22614"/>
            <a:ext cx="5562600" cy="3810000"/>
          </a:xfrm>
          <a:prstGeom prst="rect">
            <a:avLst/>
          </a:prstGeom>
          <a:noFill/>
          <a:ln>
            <a:noFill/>
          </a:ln>
        </p:spPr>
      </p:pic>
      <p:pic>
        <p:nvPicPr>
          <p:cNvPr id="9" name="Picture 8" descr="Chart, bar chart&#10;&#10;Description automatically generated">
            <a:extLst>
              <a:ext uri="{FF2B5EF4-FFF2-40B4-BE49-F238E27FC236}">
                <a16:creationId xmlns:a16="http://schemas.microsoft.com/office/drawing/2014/main" id="{D2FFE70B-E8D3-48FF-ACE1-182E12305064}"/>
              </a:ext>
            </a:extLst>
          </p:cNvPr>
          <p:cNvPicPr>
            <a:picLocks noChangeAspect="1"/>
          </p:cNvPicPr>
          <p:nvPr/>
        </p:nvPicPr>
        <p:blipFill>
          <a:blip r:embed="rId4"/>
          <a:stretch>
            <a:fillRect/>
          </a:stretch>
        </p:blipFill>
        <p:spPr>
          <a:xfrm>
            <a:off x="6002020" y="2322614"/>
            <a:ext cx="6113780" cy="3800573"/>
          </a:xfrm>
          <a:prstGeom prst="rect">
            <a:avLst/>
          </a:prstGeom>
        </p:spPr>
      </p:pic>
      <p:sp>
        <p:nvSpPr>
          <p:cNvPr id="3" name="TextBox 2">
            <a:extLst>
              <a:ext uri="{FF2B5EF4-FFF2-40B4-BE49-F238E27FC236}">
                <a16:creationId xmlns:a16="http://schemas.microsoft.com/office/drawing/2014/main" id="{F32AD632-2E18-4241-951A-78C50C7729E2}"/>
              </a:ext>
            </a:extLst>
          </p:cNvPr>
          <p:cNvSpPr txBox="1"/>
          <p:nvPr/>
        </p:nvSpPr>
        <p:spPr>
          <a:xfrm>
            <a:off x="609600" y="1399284"/>
            <a:ext cx="5181600" cy="923330"/>
          </a:xfrm>
          <a:prstGeom prst="rect">
            <a:avLst/>
          </a:prstGeom>
          <a:noFill/>
        </p:spPr>
        <p:txBody>
          <a:bodyPr wrap="square" rtlCol="0">
            <a:spAutoFit/>
          </a:bodyPr>
          <a:lstStyle/>
          <a:p>
            <a:r>
              <a:rPr lang="en-US" dirty="0"/>
              <a:t>The field Merchnum provides information on the Merchnum of the merchant involved in the transaction.</a:t>
            </a:r>
          </a:p>
          <a:p>
            <a:endParaRPr lang="en-US" dirty="0"/>
          </a:p>
        </p:txBody>
      </p:sp>
      <p:sp>
        <p:nvSpPr>
          <p:cNvPr id="10" name="TextBox 9">
            <a:extLst>
              <a:ext uri="{FF2B5EF4-FFF2-40B4-BE49-F238E27FC236}">
                <a16:creationId xmlns:a16="http://schemas.microsoft.com/office/drawing/2014/main" id="{E0365B1C-ACC4-4830-8E3A-0DCCB7042830}"/>
              </a:ext>
            </a:extLst>
          </p:cNvPr>
          <p:cNvSpPr txBox="1"/>
          <p:nvPr/>
        </p:nvSpPr>
        <p:spPr>
          <a:xfrm>
            <a:off x="6553200" y="1399284"/>
            <a:ext cx="5181600" cy="923330"/>
          </a:xfrm>
          <a:prstGeom prst="rect">
            <a:avLst/>
          </a:prstGeom>
          <a:noFill/>
        </p:spPr>
        <p:txBody>
          <a:bodyPr wrap="square" rtlCol="0">
            <a:spAutoFit/>
          </a:bodyPr>
          <a:lstStyle/>
          <a:p>
            <a:r>
              <a:rPr lang="en-US" dirty="0"/>
              <a:t>The field Merchstate provides information on the state where the merchant involved in the transaction resides.</a:t>
            </a:r>
          </a:p>
          <a:p>
            <a:endParaRPr lang="en-US" dirty="0"/>
          </a:p>
        </p:txBody>
      </p:sp>
      <p:cxnSp>
        <p:nvCxnSpPr>
          <p:cNvPr id="11" name="Straight Arrow Connector 10">
            <a:extLst>
              <a:ext uri="{FF2B5EF4-FFF2-40B4-BE49-F238E27FC236}">
                <a16:creationId xmlns:a16="http://schemas.microsoft.com/office/drawing/2014/main" id="{FCE0AA59-D62C-4542-AF93-C19CB056D09C}"/>
              </a:ext>
            </a:extLst>
          </p:cNvPr>
          <p:cNvCxnSpPr>
            <a:cxnSpLocks/>
          </p:cNvCxnSpPr>
          <p:nvPr/>
        </p:nvCxnSpPr>
        <p:spPr>
          <a:xfrm flipH="1">
            <a:off x="6858000" y="2743200"/>
            <a:ext cx="5334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A6A26F2-A87C-4DF3-A942-273687AEA720}"/>
              </a:ext>
            </a:extLst>
          </p:cNvPr>
          <p:cNvSpPr>
            <a:spLocks noGrp="1"/>
          </p:cNvSpPr>
          <p:nvPr>
            <p:ph type="sldNum" sz="quarter" idx="4"/>
          </p:nvPr>
        </p:nvSpPr>
        <p:spPr/>
        <p:txBody>
          <a:bodyPr/>
          <a:lstStyle/>
          <a:p>
            <a:fld id="{4FAB73BC-B049-4115-A692-8D63A059BFB8}" type="slidenum">
              <a:rPr lang="en-US" noProof="0" smtClean="0"/>
              <a:pPr/>
              <a:t>7</a:t>
            </a:fld>
            <a:endParaRPr lang="en-US" noProof="0" dirty="0"/>
          </a:p>
        </p:txBody>
      </p:sp>
    </p:spTree>
    <p:extLst>
      <p:ext uri="{BB962C8B-B14F-4D97-AF65-F5344CB8AC3E}">
        <p14:creationId xmlns:p14="http://schemas.microsoft.com/office/powerpoint/2010/main" val="1681272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0" y="381000"/>
            <a:ext cx="12220575" cy="535531"/>
          </a:xfrm>
        </p:spPr>
        <p:txBody>
          <a:bodyPr/>
          <a:lstStyle/>
          <a:p>
            <a:r>
              <a:rPr lang="en-US" sz="3200" dirty="0">
                <a:latin typeface="Calibri" panose="020F0502020204030204" pitchFamily="34" charset="0"/>
                <a:cs typeface="Calibri" panose="020F0502020204030204" pitchFamily="34" charset="0"/>
              </a:rPr>
              <a:t>Exploratory Data Analysis: Important Fields</a:t>
            </a:r>
          </a:p>
        </p:txBody>
      </p:sp>
      <p:sp>
        <p:nvSpPr>
          <p:cNvPr id="3" name="TextBox 2">
            <a:extLst>
              <a:ext uri="{FF2B5EF4-FFF2-40B4-BE49-F238E27FC236}">
                <a16:creationId xmlns:a16="http://schemas.microsoft.com/office/drawing/2014/main" id="{F32AD632-2E18-4241-951A-78C50C7729E2}"/>
              </a:ext>
            </a:extLst>
          </p:cNvPr>
          <p:cNvSpPr txBox="1"/>
          <p:nvPr/>
        </p:nvSpPr>
        <p:spPr>
          <a:xfrm>
            <a:off x="609600" y="1399284"/>
            <a:ext cx="5181600" cy="923330"/>
          </a:xfrm>
          <a:prstGeom prst="rect">
            <a:avLst/>
          </a:prstGeom>
          <a:noFill/>
        </p:spPr>
        <p:txBody>
          <a:bodyPr wrap="square" rtlCol="0">
            <a:spAutoFit/>
          </a:bodyPr>
          <a:lstStyle/>
          <a:p>
            <a:r>
              <a:rPr lang="en-US" dirty="0"/>
              <a:t>The field </a:t>
            </a:r>
            <a:r>
              <a:rPr lang="en-US" dirty="0" err="1"/>
              <a:t>Cardnum</a:t>
            </a:r>
            <a:r>
              <a:rPr lang="en-US" dirty="0"/>
              <a:t> provides information on the </a:t>
            </a:r>
            <a:r>
              <a:rPr lang="en-US" dirty="0" err="1"/>
              <a:t>cardnum</a:t>
            </a:r>
            <a:r>
              <a:rPr lang="en-US" dirty="0"/>
              <a:t> of the customer involved in the transaction.</a:t>
            </a:r>
          </a:p>
          <a:p>
            <a:endParaRPr lang="en-US" dirty="0"/>
          </a:p>
        </p:txBody>
      </p:sp>
      <p:sp>
        <p:nvSpPr>
          <p:cNvPr id="10" name="TextBox 9">
            <a:extLst>
              <a:ext uri="{FF2B5EF4-FFF2-40B4-BE49-F238E27FC236}">
                <a16:creationId xmlns:a16="http://schemas.microsoft.com/office/drawing/2014/main" id="{E0365B1C-ACC4-4830-8E3A-0DCCB7042830}"/>
              </a:ext>
            </a:extLst>
          </p:cNvPr>
          <p:cNvSpPr txBox="1"/>
          <p:nvPr/>
        </p:nvSpPr>
        <p:spPr>
          <a:xfrm>
            <a:off x="6553200" y="1399284"/>
            <a:ext cx="5181600" cy="923330"/>
          </a:xfrm>
          <a:prstGeom prst="rect">
            <a:avLst/>
          </a:prstGeom>
          <a:noFill/>
        </p:spPr>
        <p:txBody>
          <a:bodyPr wrap="square" rtlCol="0">
            <a:spAutoFit/>
          </a:bodyPr>
          <a:lstStyle/>
          <a:p>
            <a:r>
              <a:rPr lang="en-US" dirty="0"/>
              <a:t>The field Amount provides information on the amount of money involved in the transaction.</a:t>
            </a:r>
          </a:p>
          <a:p>
            <a:endParaRPr lang="en-US" dirty="0"/>
          </a:p>
        </p:txBody>
      </p:sp>
      <p:pic>
        <p:nvPicPr>
          <p:cNvPr id="7" name="Picture 6" descr="Chart, bar chart&#10;&#10;Description automatically generated">
            <a:extLst>
              <a:ext uri="{FF2B5EF4-FFF2-40B4-BE49-F238E27FC236}">
                <a16:creationId xmlns:a16="http://schemas.microsoft.com/office/drawing/2014/main" id="{2E5F8933-1D5F-45C5-9856-1E4BBE626D9B}"/>
              </a:ext>
            </a:extLst>
          </p:cNvPr>
          <p:cNvPicPr>
            <a:picLocks noChangeAspect="1"/>
          </p:cNvPicPr>
          <p:nvPr/>
        </p:nvPicPr>
        <p:blipFill>
          <a:blip r:embed="rId3"/>
          <a:stretch>
            <a:fillRect/>
          </a:stretch>
        </p:blipFill>
        <p:spPr>
          <a:xfrm>
            <a:off x="313690" y="2322614"/>
            <a:ext cx="5773420" cy="3800572"/>
          </a:xfrm>
          <a:prstGeom prst="rect">
            <a:avLst/>
          </a:prstGeom>
        </p:spPr>
      </p:pic>
      <p:pic>
        <p:nvPicPr>
          <p:cNvPr id="16" name="Picture 15" descr="Chart, histogram&#10;&#10;Description automatically generated">
            <a:extLst>
              <a:ext uri="{FF2B5EF4-FFF2-40B4-BE49-F238E27FC236}">
                <a16:creationId xmlns:a16="http://schemas.microsoft.com/office/drawing/2014/main" id="{86C19EA8-0392-4851-BD53-23E1611C1E73}"/>
              </a:ext>
            </a:extLst>
          </p:cNvPr>
          <p:cNvPicPr>
            <a:picLocks noChangeAspect="1"/>
          </p:cNvPicPr>
          <p:nvPr/>
        </p:nvPicPr>
        <p:blipFill>
          <a:blip r:embed="rId4"/>
          <a:stretch>
            <a:fillRect/>
          </a:stretch>
        </p:blipFill>
        <p:spPr>
          <a:xfrm>
            <a:off x="6406211" y="2302736"/>
            <a:ext cx="5731891" cy="3820450"/>
          </a:xfrm>
          <a:prstGeom prst="rect">
            <a:avLst/>
          </a:prstGeom>
        </p:spPr>
      </p:pic>
      <p:sp>
        <p:nvSpPr>
          <p:cNvPr id="4" name="Slide Number Placeholder 3">
            <a:extLst>
              <a:ext uri="{FF2B5EF4-FFF2-40B4-BE49-F238E27FC236}">
                <a16:creationId xmlns:a16="http://schemas.microsoft.com/office/drawing/2014/main" id="{A9E29E45-1648-4E51-9290-D4C7A5323D06}"/>
              </a:ext>
            </a:extLst>
          </p:cNvPr>
          <p:cNvSpPr>
            <a:spLocks noGrp="1"/>
          </p:cNvSpPr>
          <p:nvPr>
            <p:ph type="sldNum" sz="quarter" idx="4"/>
          </p:nvPr>
        </p:nvSpPr>
        <p:spPr/>
        <p:txBody>
          <a:bodyPr/>
          <a:lstStyle/>
          <a:p>
            <a:fld id="{4FAB73BC-B049-4115-A692-8D63A059BFB8}" type="slidenum">
              <a:rPr lang="en-US" noProof="0" smtClean="0"/>
              <a:pPr/>
              <a:t>8</a:t>
            </a:fld>
            <a:endParaRPr lang="en-US" noProof="0" dirty="0"/>
          </a:p>
        </p:txBody>
      </p:sp>
    </p:spTree>
    <p:extLst>
      <p:ext uri="{BB962C8B-B14F-4D97-AF65-F5344CB8AC3E}">
        <p14:creationId xmlns:p14="http://schemas.microsoft.com/office/powerpoint/2010/main" val="1970376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lstStyle/>
          <a:p>
            <a:r>
              <a:rPr lang="en-US" dirty="0"/>
              <a:t>Data Cleaning</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832304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86D9CC-0D9D-4BFE-B3F3-26F480BF8C8A}">
  <ds:schemaRefs>
    <ds:schemaRef ds:uri="http://purl.org/dc/terms/"/>
    <ds:schemaRef ds:uri="71af3243-3dd4-4a8d-8c0d-dd76da1f02a5"/>
    <ds:schemaRef ds:uri="http://purl.org/dc/dcmitype/"/>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1739</TotalTime>
  <Words>2786</Words>
  <Application>Microsoft Office PowerPoint</Application>
  <PresentationFormat>Widescreen</PresentationFormat>
  <Paragraphs>398</Paragraphs>
  <Slides>45</Slides>
  <Notes>43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Arial</vt:lpstr>
      <vt:lpstr>Avenir</vt:lpstr>
      <vt:lpstr>Calibri</vt:lpstr>
      <vt:lpstr>Fira Sans Extra Condensed</vt:lpstr>
      <vt:lpstr>open sans</vt:lpstr>
      <vt:lpstr>Symbol</vt:lpstr>
      <vt:lpstr>Times New Roman</vt:lpstr>
      <vt:lpstr>Tw Cen MT</vt:lpstr>
      <vt:lpstr>Tw Cen MT (Body)</vt:lpstr>
      <vt:lpstr>Tw Cen MT Condensed</vt:lpstr>
      <vt:lpstr>Wingdings</vt:lpstr>
      <vt:lpstr>Wingdings 3</vt:lpstr>
      <vt:lpstr>ModernClassicBlock-3</vt:lpstr>
      <vt:lpstr>ADREETA GUHA M.S., ANALYTICS UNIVERSITY OF SOUTHERN CALIFORNIA</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Data Cleaning</vt:lpstr>
      <vt:lpstr>Data Cleaning</vt:lpstr>
      <vt:lpstr>Field Imputation</vt:lpstr>
      <vt:lpstr>Field Imputation</vt:lpstr>
      <vt:lpstr>Field Imputation</vt:lpstr>
      <vt:lpstr>Target encoding</vt:lpstr>
      <vt:lpstr>PowerPoint Presentation</vt:lpstr>
      <vt:lpstr>PowerPoint Presentation</vt:lpstr>
      <vt:lpstr>PowerPoint Presentation</vt:lpstr>
      <vt:lpstr>PowerPoint Presentation</vt:lpstr>
      <vt:lpstr>Feature Engineering</vt:lpstr>
      <vt:lpstr>F</vt:lpstr>
      <vt:lpstr>PowerPoint Presentation</vt:lpstr>
      <vt:lpstr>PowerPoint Presentation</vt:lpstr>
      <vt:lpstr>PowerPoint Presentation</vt:lpstr>
      <vt:lpstr>PowerPoint Presentation</vt:lpstr>
      <vt:lpstr>Feature Selection</vt:lpstr>
      <vt:lpstr>“Feature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dc:title>
  <dc:creator>Samanyu Raju Kakarlapudi</dc:creator>
  <cp:lastModifiedBy>Adreeta Guha</cp:lastModifiedBy>
  <cp:revision>17</cp:revision>
  <dcterms:created xsi:type="dcterms:W3CDTF">2022-04-26T20:13:43Z</dcterms:created>
  <dcterms:modified xsi:type="dcterms:W3CDTF">2022-05-26T20:33:09Z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